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BAB"/>
    <a:srgbClr val="88C274"/>
    <a:srgbClr val="5DD975"/>
    <a:srgbClr val="A4EAB1"/>
    <a:srgbClr val="A4F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91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04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7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73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3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90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7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57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76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2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6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7" y="4098304"/>
            <a:ext cx="891818" cy="7436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266749-BF60-45A4-869F-6988828A6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376" y="4764659"/>
            <a:ext cx="2016224" cy="34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Photo non contractuelle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4" y="-1"/>
            <a:ext cx="1674174" cy="1587243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b="1"/>
          </a:p>
        </p:txBody>
      </p:sp>
      <p:sp>
        <p:nvSpPr>
          <p:cNvPr id="15" name="ZoneTexte 14"/>
          <p:cNvSpPr txBox="1"/>
          <p:nvPr/>
        </p:nvSpPr>
        <p:spPr>
          <a:xfrm>
            <a:off x="1645105" y="895085"/>
            <a:ext cx="482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POOL HOUSE BLUETERM – BOIS THERMOCHAUFFE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27279" y="1103626"/>
            <a:ext cx="47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TOIT EN PANNEAUX ACP </a:t>
            </a:r>
          </a:p>
          <a:p>
            <a:r>
              <a:rPr lang="fr-FR" sz="1400" dirty="0"/>
              <a:t>1 PAROI VANTELLES + 1 PAROI BARDAGE + 2 COMPTOIRS 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675292" y="1573525"/>
            <a:ext cx="4489596" cy="424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-158835" y="1627501"/>
            <a:ext cx="1715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THB3535.CCVB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890" y="2025642"/>
            <a:ext cx="2714738" cy="256267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DIMENSIONS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2131" y="2305349"/>
            <a:ext cx="2698788" cy="2599659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35203" y="2313789"/>
            <a:ext cx="3137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Couverture du toit :    3,79 x 3,79 m</a:t>
            </a:r>
          </a:p>
          <a:p>
            <a:r>
              <a:rPr lang="fr-FR" sz="1400" dirty="0"/>
              <a:t>- </a:t>
            </a:r>
            <a:r>
              <a:rPr lang="fr-FR" sz="1200" dirty="0"/>
              <a:t>Ext au sol :	               3,49 x 3,53 m</a:t>
            </a:r>
          </a:p>
          <a:p>
            <a:r>
              <a:rPr lang="fr-FR" sz="1200" dirty="0"/>
              <a:t>- Hauteur faitage :         2,839 m</a:t>
            </a:r>
          </a:p>
          <a:p>
            <a:r>
              <a:rPr lang="fr-FR" sz="1200" dirty="0"/>
              <a:t>- Hauteur passage :       2,15 m</a:t>
            </a:r>
            <a:endParaRPr lang="fr-FR" sz="800" dirty="0"/>
          </a:p>
          <a:p>
            <a:r>
              <a:rPr lang="fr-FR" sz="1200" dirty="0"/>
              <a:t>- Largeur de passage :   1,03 m</a:t>
            </a:r>
          </a:p>
          <a:p>
            <a:r>
              <a:rPr lang="fr-FR" sz="1200" dirty="0"/>
              <a:t>- Section des poteaux : 140 x 120 mm</a:t>
            </a:r>
            <a:endParaRPr lang="fr-FR" sz="900" dirty="0"/>
          </a:p>
          <a:p>
            <a:r>
              <a:rPr lang="fr-FR" sz="1200" dirty="0"/>
              <a:t>-  Surface extérieure :    14,36 m2</a:t>
            </a:r>
          </a:p>
          <a:p>
            <a:r>
              <a:rPr lang="fr-FR" sz="1200" dirty="0"/>
              <a:t>   hors tout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6180" y="4988775"/>
            <a:ext cx="3830933" cy="216297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CARACTERISTIQUES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8373" y="5220560"/>
            <a:ext cx="3788260" cy="2809824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373565" y="5070261"/>
            <a:ext cx="1373081" cy="144000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/>
              <a:t>PRODUIT  MONTE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77421" y="5071078"/>
            <a:ext cx="1152128" cy="144016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/>
              <a:t>PRODUIT LIVRE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77421" y="5256690"/>
            <a:ext cx="120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3760161073165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65229" y="5653513"/>
            <a:ext cx="2714738" cy="256267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COLIS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77421" y="5930223"/>
            <a:ext cx="2698788" cy="71886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8216614"/>
            <a:ext cx="5150544" cy="1689386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b="1"/>
          </a:p>
        </p:txBody>
      </p:sp>
      <p:sp>
        <p:nvSpPr>
          <p:cNvPr id="38" name="Rectangle 37"/>
          <p:cNvSpPr/>
          <p:nvPr/>
        </p:nvSpPr>
        <p:spPr>
          <a:xfrm>
            <a:off x="4053037" y="6788527"/>
            <a:ext cx="2726930" cy="260119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CONSEILS / MISE EN SERVICE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65229" y="7056897"/>
            <a:ext cx="2698788" cy="989389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19605" y="5167166"/>
            <a:ext cx="37490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</a:t>
            </a:r>
            <a:r>
              <a:rPr lang="fr-FR" sz="1400" b="1" dirty="0"/>
              <a:t> </a:t>
            </a:r>
            <a:r>
              <a:rPr lang="fr-FR" sz="1000" b="1" u="sng" dirty="0">
                <a:ea typeface="Calibri"/>
                <a:cs typeface="Times New Roman"/>
              </a:rPr>
              <a:t>Matière</a:t>
            </a:r>
            <a:r>
              <a:rPr lang="fr-FR" sz="1000" b="1" dirty="0">
                <a:ea typeface="Calibri"/>
                <a:cs typeface="Times New Roman"/>
              </a:rPr>
              <a:t> : </a:t>
            </a:r>
            <a:r>
              <a:rPr lang="fr-FR" sz="1000" dirty="0">
                <a:ea typeface="Calibri"/>
                <a:cs typeface="Times New Roman"/>
              </a:rPr>
              <a:t>4 poteaux en épicéa thermo chauffé moisé section 140 x 120 mm, charpente en épicéa thermo chauffé. Poteaux livrés avec platine métallique à fixer au sol dur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32091" y="5677688"/>
            <a:ext cx="38736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dirty="0"/>
              <a:t>- </a:t>
            </a:r>
            <a:r>
              <a:rPr lang="fr-FR" sz="1000" b="1" u="sng" dirty="0"/>
              <a:t>Parois</a:t>
            </a:r>
            <a:r>
              <a:rPr lang="fr-FR" sz="1000" b="1" dirty="0"/>
              <a:t> : 1</a:t>
            </a:r>
            <a:r>
              <a:rPr lang="fr-FR" sz="1000" b="1" dirty="0">
                <a:ea typeface="Calibri"/>
                <a:cs typeface="Times New Roman"/>
              </a:rPr>
              <a:t> paroi avec vantelles</a:t>
            </a:r>
            <a:r>
              <a:rPr lang="fr-FR" sz="1000" dirty="0">
                <a:ea typeface="Calibri"/>
                <a:cs typeface="Times New Roman"/>
              </a:rPr>
              <a:t> orientables en THT 20 x 95 mm sur toute la hauteur à fixer sur deux poteaux section 120 x 40 mm et sur les poteaux d’angle // + </a:t>
            </a:r>
            <a:r>
              <a:rPr lang="fr-FR" sz="1000" b="1" dirty="0">
                <a:ea typeface="Calibri"/>
                <a:cs typeface="Times New Roman"/>
              </a:rPr>
              <a:t>2 parois avec comptoir </a:t>
            </a:r>
            <a:r>
              <a:rPr lang="fr-FR" sz="1000" dirty="0">
                <a:ea typeface="Calibri"/>
                <a:cs typeface="Times New Roman"/>
              </a:rPr>
              <a:t>largeur 400 mm et longueur 2 140 mm en THT et lambris en THT section 19 x 117 mm en partie basse, à fixer sur poteau section 120 x 40 mm en sapin THT et sur un poteau d’angle. Hauteur comptoir : 1 135 </a:t>
            </a:r>
            <a:r>
              <a:rPr lang="fr-FR" sz="1000" dirty="0" err="1">
                <a:ea typeface="Calibri"/>
                <a:cs typeface="Times New Roman"/>
              </a:rPr>
              <a:t>mm.</a:t>
            </a:r>
            <a:r>
              <a:rPr lang="fr-FR" sz="1000" dirty="0">
                <a:ea typeface="Calibri"/>
                <a:cs typeface="Times New Roman"/>
              </a:rPr>
              <a:t> Passage libre largeur 103 cm- hauteur 215 cm</a:t>
            </a:r>
            <a:r>
              <a:rPr lang="fr-FR" sz="1000" b="1" dirty="0">
                <a:ea typeface="Calibri"/>
                <a:cs typeface="Times New Roman"/>
              </a:rPr>
              <a:t> // 1 paroi avec lambris en THT </a:t>
            </a:r>
            <a:r>
              <a:rPr lang="fr-FR" sz="1000" dirty="0">
                <a:ea typeface="Calibri"/>
                <a:cs typeface="Times New Roman"/>
              </a:rPr>
              <a:t>section 20 x 117 mm à visser sur deux poteaux section 120 x 40 mm en sapin THT et sur les poteaux d’angle</a:t>
            </a:r>
          </a:p>
          <a:p>
            <a:pPr lvl="0"/>
            <a:endParaRPr lang="fr-FR" sz="1000" b="1" dirty="0">
              <a:ea typeface="Calibri"/>
              <a:cs typeface="Times New Roman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35203" y="7405844"/>
            <a:ext cx="224841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400" dirty="0"/>
              <a:t>- </a:t>
            </a:r>
            <a:r>
              <a:rPr lang="fr-FR" sz="1000" b="1" u="sng" dirty="0"/>
              <a:t>Couleur </a:t>
            </a:r>
            <a:r>
              <a:rPr lang="fr-FR" sz="1000" b="1" dirty="0"/>
              <a:t>: </a:t>
            </a:r>
            <a:r>
              <a:rPr lang="fr-FR" sz="1000" dirty="0"/>
              <a:t>Bois naturel, « brun doré »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383615" y="7413476"/>
            <a:ext cx="374908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defRPr sz="1400"/>
            </a:lvl1pPr>
          </a:lstStyle>
          <a:p>
            <a:r>
              <a:rPr lang="fr-FR" dirty="0"/>
              <a:t>- </a:t>
            </a:r>
            <a:r>
              <a:rPr lang="fr-FR" sz="1000" b="1" u="sng" dirty="0"/>
              <a:t>Fournisseur</a:t>
            </a:r>
            <a:r>
              <a:rPr lang="fr-FR" sz="1000" b="1" dirty="0"/>
              <a:t> : </a:t>
            </a:r>
            <a:r>
              <a:rPr lang="fr-FR" sz="1000" dirty="0"/>
              <a:t>FORESTA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4581" y="7612874"/>
            <a:ext cx="3957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 </a:t>
            </a:r>
            <a:r>
              <a:rPr lang="fr-FR" sz="1000" b="1" u="sng" dirty="0"/>
              <a:t>Garantie</a:t>
            </a:r>
            <a:r>
              <a:rPr lang="fr-FR" sz="1000" b="1" dirty="0"/>
              <a:t> : </a:t>
            </a:r>
            <a:r>
              <a:rPr lang="fr-FR" sz="1000" dirty="0"/>
              <a:t>10 ans contre l’attaque d’insectes et pourrissement / 2 ans pour la couverture du toit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005401" y="5906405"/>
            <a:ext cx="313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Palette  (</a:t>
            </a:r>
            <a:r>
              <a:rPr lang="fr-FR" sz="1200" dirty="0" err="1"/>
              <a:t>LxPxH</a:t>
            </a:r>
            <a:r>
              <a:rPr lang="fr-FR" sz="1200" dirty="0"/>
              <a:t>) :  220 x 120 x 35 cm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023689" y="6119765"/>
            <a:ext cx="313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Colis      (</a:t>
            </a:r>
            <a:r>
              <a:rPr lang="fr-FR" sz="1200" dirty="0" err="1"/>
              <a:t>LxPxH</a:t>
            </a:r>
            <a:r>
              <a:rPr lang="fr-FR" sz="1200" dirty="0"/>
              <a:t>) :  2*350 x 12 x 16 cm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029785" y="6345317"/>
            <a:ext cx="313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Poids :                     515 kg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987113" y="7040617"/>
            <a:ext cx="2792854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defRPr sz="1400"/>
            </a:lvl1pPr>
          </a:lstStyle>
          <a:p>
            <a:r>
              <a:rPr lang="fr-FR" sz="1050" b="1" dirty="0"/>
              <a:t>-  A installer sur une dalle ou sur  des plots</a:t>
            </a:r>
          </a:p>
          <a:p>
            <a:r>
              <a:rPr lang="fr-FR" sz="1050" b="1" dirty="0"/>
              <a:t>    béton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993209" y="7360173"/>
            <a:ext cx="279285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defRPr sz="1400"/>
            </a:lvl1pPr>
          </a:lstStyle>
          <a:p>
            <a:r>
              <a:rPr lang="fr-FR" dirty="0"/>
              <a:t>- </a:t>
            </a:r>
            <a:r>
              <a:rPr lang="fr-FR" sz="1050" b="1" dirty="0"/>
              <a:t>Usage domestique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011497" y="7593677"/>
            <a:ext cx="2792854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defRPr sz="1400"/>
            </a:lvl1pPr>
          </a:lstStyle>
          <a:p>
            <a:r>
              <a:rPr lang="fr-FR" sz="1050" dirty="0"/>
              <a:t>- </a:t>
            </a:r>
            <a:r>
              <a:rPr lang="fr-FR" sz="1050" b="1" dirty="0"/>
              <a:t>Appliquer un saturateur ou une huile de  </a:t>
            </a:r>
          </a:p>
          <a:p>
            <a:r>
              <a:rPr lang="fr-FR" sz="1050" b="1" dirty="0"/>
              <a:t>   bardage pour préserver le bois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43045" y="8179140"/>
            <a:ext cx="443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-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100" b="1" dirty="0">
                <a:solidFill>
                  <a:schemeClr val="bg1"/>
                </a:solidFill>
              </a:rPr>
              <a:t>Plus résistant et durable. Procédé  de traitement 100% naturel dans un four à 215°C. Une plus grande stabilité dimensionnelle des pièces de bois. Respect de l’environnement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3635" y="8696960"/>
            <a:ext cx="426858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400" dirty="0">
                <a:solidFill>
                  <a:schemeClr val="bg1"/>
                </a:solidFill>
              </a:rPr>
              <a:t>-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100" b="1" dirty="0">
                <a:solidFill>
                  <a:schemeClr val="bg1"/>
                </a:solidFill>
              </a:rPr>
              <a:t>Très belle finition (impression bois poncé) et peu d’entretien 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87" y="8469388"/>
            <a:ext cx="637986" cy="449037"/>
          </a:xfrm>
          <a:prstGeom prst="rect">
            <a:avLst/>
          </a:prstGeom>
        </p:spPr>
      </p:pic>
      <p:pic>
        <p:nvPicPr>
          <p:cNvPr id="35" name="Picture 2" descr="C:\Users\zdherrma\Dropbox\00 SU-Projet LDD\LDD_Partage\04 LDD-Chantiers\01 Concept\00 Templates Fiches Produits Système U\00 pictos tract\VF\Pictos JPEG\a monter.jpg"/>
          <p:cNvPicPr>
            <a:picLocks noChangeAspect="1" noChangeArrowheads="1"/>
          </p:cNvPicPr>
          <p:nvPr/>
        </p:nvPicPr>
        <p:blipFill>
          <a:blip r:embed="rId4" cstate="print"/>
          <a:srcRect r="47456"/>
          <a:stretch>
            <a:fillRect/>
          </a:stretch>
        </p:blipFill>
        <p:spPr bwMode="auto">
          <a:xfrm>
            <a:off x="6324900" y="1244673"/>
            <a:ext cx="518812" cy="324579"/>
          </a:xfrm>
          <a:prstGeom prst="rect">
            <a:avLst/>
          </a:prstGeom>
          <a:noFill/>
        </p:spPr>
      </p:pic>
      <p:pic>
        <p:nvPicPr>
          <p:cNvPr id="1026" name="Picture 6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32" y="8259353"/>
            <a:ext cx="632814" cy="14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Ellipse 60"/>
          <p:cNvSpPr/>
          <p:nvPr/>
        </p:nvSpPr>
        <p:spPr>
          <a:xfrm>
            <a:off x="66794" y="8130341"/>
            <a:ext cx="565114" cy="5601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rgbClr val="6BCBAB"/>
                </a:solidFill>
              </a:rPr>
              <a:t>+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454324" y="5250069"/>
            <a:ext cx="120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3760161073257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-16456" y="9087455"/>
            <a:ext cx="55988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100" b="1" dirty="0">
                <a:solidFill>
                  <a:schemeClr val="bg1"/>
                </a:solidFill>
              </a:rPr>
              <a:t>Couverture en panneaux ACP résistante et durable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-2572" y="9609732"/>
            <a:ext cx="55988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100" b="1" dirty="0">
                <a:solidFill>
                  <a:schemeClr val="bg1"/>
                </a:solidFill>
              </a:rPr>
              <a:t>Pool house idéal près de la piscine : à la fois pratique et très esthétique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715" y="9059064"/>
            <a:ext cx="653153" cy="682618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-937" y="8875183"/>
            <a:ext cx="4873459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400" dirty="0">
                <a:solidFill>
                  <a:schemeClr val="bg1"/>
                </a:solidFill>
              </a:rPr>
              <a:t>-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100" b="1" dirty="0">
                <a:solidFill>
                  <a:schemeClr val="bg1"/>
                </a:solidFill>
              </a:rPr>
              <a:t>Poteaux livrés avec les platines métalliques pour la fixation au sol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14935" y="6995986"/>
            <a:ext cx="383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dirty="0"/>
              <a:t>- </a:t>
            </a:r>
            <a:r>
              <a:rPr lang="fr-FR" sz="1000" b="1" u="sng" dirty="0"/>
              <a:t>Toit :</a:t>
            </a:r>
            <a:r>
              <a:rPr lang="fr-FR" sz="1050" b="1" dirty="0"/>
              <a:t> </a:t>
            </a:r>
            <a:r>
              <a:rPr lang="fr-FR" sz="1000" dirty="0">
                <a:ea typeface="Calibri"/>
                <a:cs typeface="Times New Roman"/>
              </a:rPr>
              <a:t>Couverture en panneau Aluminium Composite Panel ( ACP )  épaisseur 3 mm, 2 faces alu et au milieu = composite polypropylène de couleur foncée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98" y="291328"/>
            <a:ext cx="1477076" cy="1065285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-12440" y="9267944"/>
            <a:ext cx="55988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100" b="1" dirty="0">
                <a:solidFill>
                  <a:schemeClr val="bg1"/>
                </a:solidFill>
              </a:rPr>
              <a:t>Vantelles mobiles et orientables  permettant de jouer avec le soleil et le vent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02" y="4109555"/>
            <a:ext cx="894169" cy="682362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-15317" y="9437597"/>
            <a:ext cx="55988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100" b="1" dirty="0">
                <a:solidFill>
                  <a:schemeClr val="bg1"/>
                </a:solidFill>
              </a:rPr>
              <a:t>Comptoirs en bois pour passer des moments conviviaux entre amis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9"/>
          <a:srcRect l="13250" t="18500" r="18500" b="13776"/>
          <a:stretch/>
        </p:blipFill>
        <p:spPr>
          <a:xfrm>
            <a:off x="2940340" y="1913276"/>
            <a:ext cx="3762028" cy="2488726"/>
          </a:xfrm>
          <a:prstGeom prst="rect">
            <a:avLst/>
          </a:prstGeom>
        </p:spPr>
      </p:pic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6215880" y="1795941"/>
            <a:ext cx="64851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2,839 m</a:t>
            </a:r>
          </a:p>
        </p:txBody>
      </p:sp>
      <p:cxnSp>
        <p:nvCxnSpPr>
          <p:cNvPr id="74" name="AutoShape 11"/>
          <p:cNvCxnSpPr>
            <a:cxnSpLocks noChangeShapeType="1"/>
          </p:cNvCxnSpPr>
          <p:nvPr/>
        </p:nvCxnSpPr>
        <p:spPr bwMode="auto">
          <a:xfrm flipV="1">
            <a:off x="6575920" y="2032408"/>
            <a:ext cx="35499" cy="1851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5" name="AutoShape 11"/>
          <p:cNvCxnSpPr>
            <a:cxnSpLocks noChangeShapeType="1"/>
          </p:cNvCxnSpPr>
          <p:nvPr/>
        </p:nvCxnSpPr>
        <p:spPr bwMode="auto">
          <a:xfrm flipH="1">
            <a:off x="5472335" y="3920336"/>
            <a:ext cx="1175594" cy="56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6" name="Rectangle 11"/>
          <p:cNvSpPr>
            <a:spLocks noChangeArrowheads="1"/>
          </p:cNvSpPr>
          <p:nvPr/>
        </p:nvSpPr>
        <p:spPr bwMode="auto">
          <a:xfrm rot="389349">
            <a:off x="3630297" y="4308483"/>
            <a:ext cx="575915" cy="29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3,49 m</a:t>
            </a:r>
          </a:p>
        </p:txBody>
      </p:sp>
      <p:cxnSp>
        <p:nvCxnSpPr>
          <p:cNvPr id="78" name="AutoShape 11"/>
          <p:cNvCxnSpPr>
            <a:cxnSpLocks noChangeShapeType="1"/>
          </p:cNvCxnSpPr>
          <p:nvPr/>
        </p:nvCxnSpPr>
        <p:spPr bwMode="auto">
          <a:xfrm>
            <a:off x="3088340" y="4198615"/>
            <a:ext cx="2326283" cy="31047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9" name="Rectangle 12"/>
          <p:cNvSpPr>
            <a:spLocks noChangeArrowheads="1"/>
          </p:cNvSpPr>
          <p:nvPr/>
        </p:nvSpPr>
        <p:spPr bwMode="auto">
          <a:xfrm rot="19925096">
            <a:off x="5705992" y="4235506"/>
            <a:ext cx="609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3,53 m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4345" y="4125464"/>
            <a:ext cx="857354" cy="7041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63FAFD-EB82-711D-B8DB-D8EEC3FE5E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2043" y="137841"/>
            <a:ext cx="1810669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6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485</Words>
  <Application>Microsoft Office PowerPoint</Application>
  <PresentationFormat>Format A4 (210 x 297 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VIVIEN Sylvie</cp:lastModifiedBy>
  <cp:revision>77</cp:revision>
  <cp:lastPrinted>2020-11-09T13:58:25Z</cp:lastPrinted>
  <dcterms:created xsi:type="dcterms:W3CDTF">2019-10-25T11:26:21Z</dcterms:created>
  <dcterms:modified xsi:type="dcterms:W3CDTF">2023-03-17T12:50:32Z</dcterms:modified>
</cp:coreProperties>
</file>