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91" r:id="rId3"/>
    <p:sldId id="351" r:id="rId4"/>
    <p:sldId id="289" r:id="rId5"/>
    <p:sldId id="350" r:id="rId6"/>
    <p:sldId id="290" r:id="rId7"/>
    <p:sldId id="303" r:id="rId8"/>
    <p:sldId id="305" r:id="rId9"/>
    <p:sldId id="352" r:id="rId10"/>
    <p:sldId id="306" r:id="rId11"/>
    <p:sldId id="346" r:id="rId12"/>
    <p:sldId id="320" r:id="rId13"/>
    <p:sldId id="271" r:id="rId14"/>
  </p:sldIdLst>
  <p:sldSz cx="9144000" cy="6858000" type="screen4x3"/>
  <p:notesSz cx="6745288" cy="98567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465" autoAdjust="0"/>
  </p:normalViewPr>
  <p:slideViewPr>
    <p:cSldViewPr>
      <p:cViewPr varScale="1">
        <p:scale>
          <a:sx n="107" d="100"/>
          <a:sy n="107" d="100"/>
        </p:scale>
        <p:origin x="173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2588"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21113" y="0"/>
            <a:ext cx="2922587" cy="493713"/>
          </a:xfrm>
          <a:prstGeom prst="rect">
            <a:avLst/>
          </a:prstGeom>
        </p:spPr>
        <p:txBody>
          <a:bodyPr vert="horz" lIns="91440" tIns="45720" rIns="91440" bIns="45720" rtlCol="0"/>
          <a:lstStyle>
            <a:lvl1pPr algn="r">
              <a:defRPr sz="1200"/>
            </a:lvl1pPr>
          </a:lstStyle>
          <a:p>
            <a:fld id="{F6E47B5D-3DA2-4430-96AF-C71D1B9BBD6A}" type="datetimeFigureOut">
              <a:rPr lang="fr-FR" smtClean="0"/>
              <a:t>20/12/2021</a:t>
            </a:fld>
            <a:endParaRPr lang="fr-FR"/>
          </a:p>
        </p:txBody>
      </p:sp>
      <p:sp>
        <p:nvSpPr>
          <p:cNvPr id="4" name="Espace réservé de l'image des diapositives 3"/>
          <p:cNvSpPr>
            <a:spLocks noGrp="1" noRot="1" noChangeAspect="1"/>
          </p:cNvSpPr>
          <p:nvPr>
            <p:ph type="sldImg" idx="2"/>
          </p:nvPr>
        </p:nvSpPr>
        <p:spPr>
          <a:xfrm>
            <a:off x="1154113" y="1231900"/>
            <a:ext cx="4437062" cy="33274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4688" y="4743450"/>
            <a:ext cx="5395912" cy="3881438"/>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63075"/>
            <a:ext cx="2922588" cy="493713"/>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21113" y="9363075"/>
            <a:ext cx="2922587" cy="493713"/>
          </a:xfrm>
          <a:prstGeom prst="rect">
            <a:avLst/>
          </a:prstGeom>
        </p:spPr>
        <p:txBody>
          <a:bodyPr vert="horz" lIns="91440" tIns="45720" rIns="91440" bIns="45720" rtlCol="0" anchor="b"/>
          <a:lstStyle>
            <a:lvl1pPr algn="r">
              <a:defRPr sz="1200"/>
            </a:lvl1pPr>
          </a:lstStyle>
          <a:p>
            <a:fld id="{0A46F67D-A090-4884-BE3A-C374F9BDD0DC}" type="slidenum">
              <a:rPr lang="fr-FR" smtClean="0"/>
              <a:t>‹N°›</a:t>
            </a:fld>
            <a:endParaRPr lang="fr-FR"/>
          </a:p>
        </p:txBody>
      </p:sp>
    </p:spTree>
    <p:extLst>
      <p:ext uri="{BB962C8B-B14F-4D97-AF65-F5344CB8AC3E}">
        <p14:creationId xmlns:p14="http://schemas.microsoft.com/office/powerpoint/2010/main" val="882378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A46F67D-A090-4884-BE3A-C374F9BDD0DC}" type="slidenum">
              <a:rPr lang="fr-FR" smtClean="0"/>
              <a:t>1</a:t>
            </a:fld>
            <a:endParaRPr lang="fr-FR"/>
          </a:p>
        </p:txBody>
      </p:sp>
    </p:spTree>
    <p:extLst>
      <p:ext uri="{BB962C8B-B14F-4D97-AF65-F5344CB8AC3E}">
        <p14:creationId xmlns:p14="http://schemas.microsoft.com/office/powerpoint/2010/main" val="1387593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BCC30E1-60FB-4497-B68B-68B7712E001D}" type="datetime1">
              <a:rPr lang="fr-FR" smtClean="0"/>
              <a:t>20/12/2021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762279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76D77CD-F58C-410E-9956-ED6BC03B8CDE}" type="datetime1">
              <a:rPr lang="fr-FR" smtClean="0"/>
              <a:t>20/12/2021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690726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389714A-A465-4AE1-A5D1-934ACB651E0A}" type="datetime1">
              <a:rPr lang="fr-FR" smtClean="0"/>
              <a:t>20/12/2021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2870255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C573848-F73A-4F59-9A5E-BFC4999781A9}" type="datetime1">
              <a:rPr lang="fr-FR" smtClean="0"/>
              <a:t>20/12/2021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1690561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4C5E783-0ED3-47DD-9942-496B03EE41CF}" type="datetime1">
              <a:rPr lang="fr-FR" smtClean="0"/>
              <a:t>20/12/2021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1582828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B019114-7920-42EA-A7D0-62ACDFB5DC20}" type="datetime1">
              <a:rPr lang="fr-FR" smtClean="0"/>
              <a:t>20/12/2021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1708726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700E089-940B-484F-AD2C-03FD2A70A639}" type="datetime1">
              <a:rPr lang="fr-FR" smtClean="0"/>
              <a:t>20/12/2021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2228306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52F7542-08B1-46F8-BEA8-4CC283AE648A}" type="datetime1">
              <a:rPr lang="fr-FR" smtClean="0"/>
              <a:t>20/12/2021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2473400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E41BCB6-1D1F-4A5F-9B00-1787A400C3F8}" type="datetime1">
              <a:rPr lang="fr-FR" smtClean="0"/>
              <a:t>20/12/2021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3423396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2C540B6-3CD4-4CA5-BFE8-003656C06F04}" type="datetime1">
              <a:rPr lang="fr-FR" smtClean="0"/>
              <a:t>20/12/2021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3821368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7242EEB-B017-4E25-9679-1178A818761D}" type="datetime1">
              <a:rPr lang="fr-FR" smtClean="0"/>
              <a:t>20/12/2021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EB6B206-CF49-40AC-9FE9-364D3304FD83}" type="slidenum">
              <a:rPr lang="fr-FR" smtClean="0"/>
              <a:t>‹N°›</a:t>
            </a:fld>
            <a:endParaRPr lang="fr-FR"/>
          </a:p>
        </p:txBody>
      </p:sp>
    </p:spTree>
    <p:extLst>
      <p:ext uri="{BB962C8B-B14F-4D97-AF65-F5344CB8AC3E}">
        <p14:creationId xmlns:p14="http://schemas.microsoft.com/office/powerpoint/2010/main" val="804590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43E34C-2D19-4A7D-9DE2-8E4E04A95D2D}" type="datetime1">
              <a:rPr lang="fr-FR" smtClean="0"/>
              <a:t>20/12/2021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B6B206-CF49-40AC-9FE9-364D3304FD83}" type="slidenum">
              <a:rPr lang="fr-FR" smtClean="0"/>
              <a:t>‹N°›</a:t>
            </a:fld>
            <a:endParaRPr lang="fr-FR"/>
          </a:p>
        </p:txBody>
      </p:sp>
    </p:spTree>
    <p:extLst>
      <p:ext uri="{BB962C8B-B14F-4D97-AF65-F5344CB8AC3E}">
        <p14:creationId xmlns:p14="http://schemas.microsoft.com/office/powerpoint/2010/main" val="1482980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30309"/>
          <a:stretch/>
        </p:blipFill>
        <p:spPr bwMode="auto">
          <a:xfrm>
            <a:off x="395536" y="260648"/>
            <a:ext cx="8403704" cy="4392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re 1"/>
          <p:cNvSpPr>
            <a:spLocks noGrp="1"/>
          </p:cNvSpPr>
          <p:nvPr>
            <p:ph type="title"/>
          </p:nvPr>
        </p:nvSpPr>
        <p:spPr>
          <a:xfrm>
            <a:off x="457200" y="4432905"/>
            <a:ext cx="8229600" cy="1948423"/>
          </a:xfrm>
        </p:spPr>
        <p:txBody>
          <a:bodyPr>
            <a:normAutofit/>
          </a:bodyPr>
          <a:lstStyle/>
          <a:p>
            <a:r>
              <a:rPr lang="fr-FR" sz="3200" dirty="0"/>
              <a:t>HABILLAGE BOIS POUR SPAS GONFLABLES </a:t>
            </a:r>
            <a:br>
              <a:rPr lang="fr-FR" sz="3200" dirty="0"/>
            </a:br>
            <a:r>
              <a:rPr lang="fr-FR" sz="3200" dirty="0"/>
              <a:t>&amp; PISCINES GONFLABLES</a:t>
            </a:r>
            <a:br>
              <a:rPr lang="fr-FR" sz="3200" dirty="0"/>
            </a:br>
            <a:br>
              <a:rPr lang="fr-FR" sz="3200" dirty="0"/>
            </a:br>
            <a:r>
              <a:rPr lang="fr-FR" sz="1600" dirty="0"/>
              <a:t>Réf : HAB 2418 BN</a:t>
            </a:r>
          </a:p>
        </p:txBody>
      </p:sp>
      <p:sp>
        <p:nvSpPr>
          <p:cNvPr id="2" name="Espace réservé du numéro de diapositive 1"/>
          <p:cNvSpPr>
            <a:spLocks noGrp="1"/>
          </p:cNvSpPr>
          <p:nvPr>
            <p:ph type="sldNum" sz="quarter" idx="12"/>
          </p:nvPr>
        </p:nvSpPr>
        <p:spPr/>
        <p:txBody>
          <a:bodyPr/>
          <a:lstStyle/>
          <a:p>
            <a:fld id="{9EB6B206-CF49-40AC-9FE9-364D3304FD83}" type="slidenum">
              <a:rPr lang="fr-FR" smtClean="0"/>
              <a:t>1</a:t>
            </a:fld>
            <a:endParaRPr lang="fr-FR"/>
          </a:p>
        </p:txBody>
      </p:sp>
    </p:spTree>
    <p:extLst>
      <p:ext uri="{BB962C8B-B14F-4D97-AF65-F5344CB8AC3E}">
        <p14:creationId xmlns:p14="http://schemas.microsoft.com/office/powerpoint/2010/main" val="3032525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9EB6B206-CF49-40AC-9FE9-364D3304FD83}" type="slidenum">
              <a:rPr lang="fr-FR" smtClean="0"/>
              <a:t>10</a:t>
            </a:fld>
            <a:endParaRPr lang="fr-FR"/>
          </a:p>
        </p:txBody>
      </p:sp>
      <p:pic>
        <p:nvPicPr>
          <p:cNvPr id="5" name="Image 4">
            <a:extLst>
              <a:ext uri="{FF2B5EF4-FFF2-40B4-BE49-F238E27FC236}">
                <a16:creationId xmlns:a16="http://schemas.microsoft.com/office/drawing/2014/main" id="{F9D8D8CD-A2D0-4384-9271-61D98B2C457E}"/>
              </a:ext>
            </a:extLst>
          </p:cNvPr>
          <p:cNvPicPr>
            <a:picLocks noChangeAspect="1"/>
          </p:cNvPicPr>
          <p:nvPr/>
        </p:nvPicPr>
        <p:blipFill>
          <a:blip r:embed="rId2"/>
          <a:stretch>
            <a:fillRect/>
          </a:stretch>
        </p:blipFill>
        <p:spPr>
          <a:xfrm>
            <a:off x="2276475" y="1809750"/>
            <a:ext cx="4591050" cy="3238500"/>
          </a:xfrm>
          <a:prstGeom prst="rect">
            <a:avLst/>
          </a:prstGeom>
        </p:spPr>
      </p:pic>
      <p:sp>
        <p:nvSpPr>
          <p:cNvPr id="6" name="Titre 1">
            <a:extLst>
              <a:ext uri="{FF2B5EF4-FFF2-40B4-BE49-F238E27FC236}">
                <a16:creationId xmlns:a16="http://schemas.microsoft.com/office/drawing/2014/main" id="{D70A4834-9946-4B70-BB12-6FCB91B08D28}"/>
              </a:ext>
            </a:extLst>
          </p:cNvPr>
          <p:cNvSpPr>
            <a:spLocks noGrp="1"/>
          </p:cNvSpPr>
          <p:nvPr>
            <p:ph type="title"/>
          </p:nvPr>
        </p:nvSpPr>
        <p:spPr>
          <a:xfrm>
            <a:off x="457200" y="274638"/>
            <a:ext cx="8229600" cy="490066"/>
          </a:xfrm>
        </p:spPr>
        <p:txBody>
          <a:bodyPr>
            <a:normAutofit fontScale="90000"/>
          </a:bodyPr>
          <a:lstStyle/>
          <a:p>
            <a:r>
              <a:rPr lang="fr-FR" sz="3200" dirty="0"/>
              <a:t>PIÈCES DÉTACHÉES</a:t>
            </a:r>
          </a:p>
        </p:txBody>
      </p:sp>
    </p:spTree>
    <p:extLst>
      <p:ext uri="{BB962C8B-B14F-4D97-AF65-F5344CB8AC3E}">
        <p14:creationId xmlns:p14="http://schemas.microsoft.com/office/powerpoint/2010/main" val="1210268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EB45B5AA-51C8-4501-9C0C-D90AAE16274E}"/>
              </a:ext>
            </a:extLst>
          </p:cNvPr>
          <p:cNvPicPr>
            <a:picLocks noChangeAspect="1"/>
          </p:cNvPicPr>
          <p:nvPr/>
        </p:nvPicPr>
        <p:blipFill>
          <a:blip r:embed="rId2"/>
          <a:stretch>
            <a:fillRect/>
          </a:stretch>
        </p:blipFill>
        <p:spPr>
          <a:xfrm>
            <a:off x="5087183" y="3319350"/>
            <a:ext cx="3301241" cy="2053866"/>
          </a:xfrm>
          <a:prstGeom prst="rect">
            <a:avLst/>
          </a:prstGeom>
        </p:spPr>
      </p:pic>
      <p:pic>
        <p:nvPicPr>
          <p:cNvPr id="10" name="Image 9">
            <a:extLst>
              <a:ext uri="{FF2B5EF4-FFF2-40B4-BE49-F238E27FC236}">
                <a16:creationId xmlns:a16="http://schemas.microsoft.com/office/drawing/2014/main" id="{C9251285-D819-407F-86C6-43F0845C3A52}"/>
              </a:ext>
            </a:extLst>
          </p:cNvPr>
          <p:cNvPicPr>
            <a:picLocks noChangeAspect="1"/>
          </p:cNvPicPr>
          <p:nvPr/>
        </p:nvPicPr>
        <p:blipFill>
          <a:blip r:embed="rId3"/>
          <a:stretch>
            <a:fillRect/>
          </a:stretch>
        </p:blipFill>
        <p:spPr>
          <a:xfrm>
            <a:off x="786320" y="3284984"/>
            <a:ext cx="3365223" cy="2075911"/>
          </a:xfrm>
          <a:prstGeom prst="rect">
            <a:avLst/>
          </a:prstGeom>
        </p:spPr>
      </p:pic>
      <p:sp>
        <p:nvSpPr>
          <p:cNvPr id="3" name="Espace réservé du numéro de diapositive 2"/>
          <p:cNvSpPr>
            <a:spLocks noGrp="1"/>
          </p:cNvSpPr>
          <p:nvPr>
            <p:ph type="sldNum" sz="quarter" idx="12"/>
          </p:nvPr>
        </p:nvSpPr>
        <p:spPr/>
        <p:txBody>
          <a:bodyPr/>
          <a:lstStyle/>
          <a:p>
            <a:fld id="{9EB6B206-CF49-40AC-9FE9-364D3304FD83}" type="slidenum">
              <a:rPr lang="fr-FR" smtClean="0"/>
              <a:t>11</a:t>
            </a:fld>
            <a:endParaRPr lang="fr-FR"/>
          </a:p>
        </p:txBody>
      </p:sp>
      <p:pic>
        <p:nvPicPr>
          <p:cNvPr id="5" name="Image 4">
            <a:extLst>
              <a:ext uri="{FF2B5EF4-FFF2-40B4-BE49-F238E27FC236}">
                <a16:creationId xmlns:a16="http://schemas.microsoft.com/office/drawing/2014/main" id="{619A14C6-2953-4EAF-A234-4BA5F0EE29F4}"/>
              </a:ext>
            </a:extLst>
          </p:cNvPr>
          <p:cNvPicPr>
            <a:picLocks noChangeAspect="1"/>
          </p:cNvPicPr>
          <p:nvPr/>
        </p:nvPicPr>
        <p:blipFill>
          <a:blip r:embed="rId4"/>
          <a:stretch>
            <a:fillRect/>
          </a:stretch>
        </p:blipFill>
        <p:spPr>
          <a:xfrm>
            <a:off x="618792" y="835498"/>
            <a:ext cx="3700277" cy="2320919"/>
          </a:xfrm>
          <a:prstGeom prst="rect">
            <a:avLst/>
          </a:prstGeom>
        </p:spPr>
      </p:pic>
      <p:sp>
        <p:nvSpPr>
          <p:cNvPr id="6" name="Titre 1">
            <a:extLst>
              <a:ext uri="{FF2B5EF4-FFF2-40B4-BE49-F238E27FC236}">
                <a16:creationId xmlns:a16="http://schemas.microsoft.com/office/drawing/2014/main" id="{4025282B-5EA2-40E0-A671-C4F20D10E69A}"/>
              </a:ext>
            </a:extLst>
          </p:cNvPr>
          <p:cNvSpPr>
            <a:spLocks noGrp="1"/>
          </p:cNvSpPr>
          <p:nvPr>
            <p:ph type="title"/>
          </p:nvPr>
        </p:nvSpPr>
        <p:spPr>
          <a:xfrm>
            <a:off x="1368891" y="332656"/>
            <a:ext cx="2386608" cy="490066"/>
          </a:xfrm>
        </p:spPr>
        <p:txBody>
          <a:bodyPr>
            <a:normAutofit fontScale="90000"/>
          </a:bodyPr>
          <a:lstStyle/>
          <a:p>
            <a:r>
              <a:rPr lang="fr-FR" sz="3200" dirty="0"/>
              <a:t>ETAPE 1</a:t>
            </a:r>
          </a:p>
        </p:txBody>
      </p:sp>
      <p:sp>
        <p:nvSpPr>
          <p:cNvPr id="7" name="Titre 1">
            <a:extLst>
              <a:ext uri="{FF2B5EF4-FFF2-40B4-BE49-F238E27FC236}">
                <a16:creationId xmlns:a16="http://schemas.microsoft.com/office/drawing/2014/main" id="{215392E7-7B15-46E2-AD73-72C81238297C}"/>
              </a:ext>
            </a:extLst>
          </p:cNvPr>
          <p:cNvSpPr txBox="1">
            <a:spLocks/>
          </p:cNvSpPr>
          <p:nvPr/>
        </p:nvSpPr>
        <p:spPr>
          <a:xfrm>
            <a:off x="4849688" y="346646"/>
            <a:ext cx="3394720" cy="490066"/>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dirty="0"/>
              <a:t>ETAPE 2</a:t>
            </a:r>
          </a:p>
        </p:txBody>
      </p:sp>
      <p:pic>
        <p:nvPicPr>
          <p:cNvPr id="8" name="Image 7">
            <a:extLst>
              <a:ext uri="{FF2B5EF4-FFF2-40B4-BE49-F238E27FC236}">
                <a16:creationId xmlns:a16="http://schemas.microsoft.com/office/drawing/2014/main" id="{6A9ADB8B-F328-44B5-8942-5F7E347E484C}"/>
              </a:ext>
            </a:extLst>
          </p:cNvPr>
          <p:cNvPicPr>
            <a:picLocks noChangeAspect="1"/>
          </p:cNvPicPr>
          <p:nvPr/>
        </p:nvPicPr>
        <p:blipFill>
          <a:blip r:embed="rId5"/>
          <a:stretch>
            <a:fillRect/>
          </a:stretch>
        </p:blipFill>
        <p:spPr>
          <a:xfrm>
            <a:off x="4716016" y="764704"/>
            <a:ext cx="3400708" cy="2371624"/>
          </a:xfrm>
          <a:prstGeom prst="rect">
            <a:avLst/>
          </a:prstGeom>
        </p:spPr>
      </p:pic>
      <p:sp>
        <p:nvSpPr>
          <p:cNvPr id="9" name="Titre 1">
            <a:extLst>
              <a:ext uri="{FF2B5EF4-FFF2-40B4-BE49-F238E27FC236}">
                <a16:creationId xmlns:a16="http://schemas.microsoft.com/office/drawing/2014/main" id="{B371675E-15D0-49C8-B443-8471DB4B549F}"/>
              </a:ext>
            </a:extLst>
          </p:cNvPr>
          <p:cNvSpPr txBox="1">
            <a:spLocks/>
          </p:cNvSpPr>
          <p:nvPr/>
        </p:nvSpPr>
        <p:spPr>
          <a:xfrm>
            <a:off x="972847" y="3154958"/>
            <a:ext cx="3178696" cy="490066"/>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dirty="0"/>
              <a:t>ETAPE 3</a:t>
            </a:r>
          </a:p>
        </p:txBody>
      </p:sp>
      <p:sp>
        <p:nvSpPr>
          <p:cNvPr id="11" name="Titre 1">
            <a:extLst>
              <a:ext uri="{FF2B5EF4-FFF2-40B4-BE49-F238E27FC236}">
                <a16:creationId xmlns:a16="http://schemas.microsoft.com/office/drawing/2014/main" id="{A78C428F-1340-4798-AC87-119E0B7B30A2}"/>
              </a:ext>
            </a:extLst>
          </p:cNvPr>
          <p:cNvSpPr txBox="1">
            <a:spLocks/>
          </p:cNvSpPr>
          <p:nvPr/>
        </p:nvSpPr>
        <p:spPr>
          <a:xfrm>
            <a:off x="5148064" y="3154958"/>
            <a:ext cx="2674640" cy="490066"/>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dirty="0"/>
              <a:t>ETAPE 4</a:t>
            </a:r>
          </a:p>
        </p:txBody>
      </p:sp>
      <p:sp>
        <p:nvSpPr>
          <p:cNvPr id="13" name="Titre 1">
            <a:extLst>
              <a:ext uri="{FF2B5EF4-FFF2-40B4-BE49-F238E27FC236}">
                <a16:creationId xmlns:a16="http://schemas.microsoft.com/office/drawing/2014/main" id="{6766077A-9AE2-46F3-A1B7-F66E85D78EC9}"/>
              </a:ext>
            </a:extLst>
          </p:cNvPr>
          <p:cNvSpPr txBox="1">
            <a:spLocks/>
          </p:cNvSpPr>
          <p:nvPr/>
        </p:nvSpPr>
        <p:spPr>
          <a:xfrm>
            <a:off x="2411760" y="5537608"/>
            <a:ext cx="4104456" cy="1059744"/>
          </a:xfrm>
          <a:prstGeom prst="rect">
            <a:avLst/>
          </a:prstGeom>
          <a:ln>
            <a:solidFill>
              <a:schemeClr val="tx1"/>
            </a:solidFill>
          </a:ln>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fr-FR" sz="1100" dirty="0"/>
              <a:t>IL INCOMBE A L’UTILISATEUR D’ASSURER L’ANCRAGE ADEQUAT DE L’ ARMATURE.</a:t>
            </a:r>
          </a:p>
          <a:p>
            <a:pPr algn="just"/>
            <a:r>
              <a:rPr lang="fr-FR" sz="1100" dirty="0"/>
              <a:t>Le fabriquant n’assume aucune responsabilité pour les dommages causés à l’habillage HAB 2418 BN ou son contenu par les catastrophes naturelles ou évènements particuliers. Tout habillage n’étant pas ancré solidement risque de s’envoler et de causer des dommages, qui ne seront pas imputables au fabricant.</a:t>
            </a:r>
          </a:p>
          <a:p>
            <a:pPr algn="just"/>
            <a:r>
              <a:rPr lang="fr-FR" sz="1100" dirty="0"/>
              <a:t>Vérifier périodiquement les ancrages pour assurer la stabilité de votre habillage. Le fabriquant ne peut être tenu pour responsable d’un habillage qui s’envole.</a:t>
            </a:r>
          </a:p>
        </p:txBody>
      </p:sp>
    </p:spTree>
    <p:extLst>
      <p:ext uri="{BB962C8B-B14F-4D97-AF65-F5344CB8AC3E}">
        <p14:creationId xmlns:p14="http://schemas.microsoft.com/office/powerpoint/2010/main" val="2732487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457200" y="803845"/>
            <a:ext cx="8229600" cy="3843389"/>
          </a:xfrm>
        </p:spPr>
        <p:txBody>
          <a:bodyPr>
            <a:normAutofit/>
          </a:bodyPr>
          <a:lstStyle/>
          <a:p>
            <a:pPr marL="0" indent="0" algn="just">
              <a:buNone/>
            </a:pPr>
            <a:r>
              <a:rPr lang="fr-FR" sz="1800" b="1" dirty="0"/>
              <a:t>► Protection de la structure :</a:t>
            </a:r>
          </a:p>
          <a:p>
            <a:pPr marL="0" indent="0">
              <a:buNone/>
            </a:pPr>
            <a:r>
              <a:rPr lang="fr-FR" sz="1400" dirty="0"/>
              <a:t>Afin de maintenir la qualité de l’habillage </a:t>
            </a:r>
            <a:r>
              <a:rPr lang="fr-FR" sz="1400" b="1" dirty="0"/>
              <a:t>HAB 2418 BN</a:t>
            </a:r>
            <a:r>
              <a:rPr lang="fr-FR" sz="1400" dirty="0"/>
              <a:t>, nous vous conseillons, à l’approche de la  neige de :</a:t>
            </a:r>
          </a:p>
          <a:p>
            <a:r>
              <a:rPr lang="fr-FR" sz="1400" dirty="0"/>
              <a:t>Décrocher la structure de son emplacement,</a:t>
            </a:r>
          </a:p>
          <a:p>
            <a:r>
              <a:rPr lang="fr-FR" sz="1400" dirty="0"/>
              <a:t>Nettoyer celle-ci,</a:t>
            </a:r>
          </a:p>
          <a:p>
            <a:r>
              <a:rPr lang="fr-FR" sz="1400" dirty="0"/>
              <a:t>Protéger celle-ci,</a:t>
            </a:r>
          </a:p>
          <a:p>
            <a:r>
              <a:rPr lang="fr-FR" sz="1400" dirty="0"/>
              <a:t>Stocker celle-ci dans un endroit sec et à l’abri de la poussière,</a:t>
            </a:r>
          </a:p>
          <a:p>
            <a:r>
              <a:rPr lang="fr-FR" sz="1400" dirty="0"/>
              <a:t>Stocker les pièces d’assemblage dans un endroit sec et isolé,</a:t>
            </a:r>
          </a:p>
          <a:p>
            <a:r>
              <a:rPr lang="fr-FR" sz="1400" dirty="0"/>
              <a:t>Stocker toute la quincaillerie d’assemblage à l’abri de l’humidité,</a:t>
            </a:r>
          </a:p>
          <a:p>
            <a:r>
              <a:rPr lang="fr-FR" sz="1400" dirty="0"/>
              <a:t>Protéger la structure et veiller à ce que la neige ne reste pas. </a:t>
            </a:r>
          </a:p>
          <a:p>
            <a:pPr marL="0" indent="0">
              <a:buNone/>
            </a:pPr>
            <a:r>
              <a:rPr lang="fr-FR" sz="1400" dirty="0"/>
              <a:t>Au moment de la reconstruction de l’habillage </a:t>
            </a:r>
            <a:r>
              <a:rPr lang="fr-FR" sz="1400" b="1" dirty="0"/>
              <a:t>HAB 2418 BN</a:t>
            </a:r>
            <a:r>
              <a:rPr lang="fr-FR" sz="1400" dirty="0"/>
              <a:t>, veiller à : </a:t>
            </a:r>
          </a:p>
          <a:p>
            <a:r>
              <a:rPr lang="fr-FR" sz="1400" dirty="0"/>
              <a:t>Nettoyer la structure avant toute installation,</a:t>
            </a:r>
          </a:p>
          <a:p>
            <a:r>
              <a:rPr lang="fr-FR" sz="1400" dirty="0"/>
              <a:t>Nettoyer une à une les planches,</a:t>
            </a:r>
          </a:p>
          <a:p>
            <a:r>
              <a:rPr lang="fr-FR" sz="1400" dirty="0"/>
              <a:t>Reprendre et suivre les différentes étapes de montage,</a:t>
            </a:r>
          </a:p>
          <a:p>
            <a:r>
              <a:rPr lang="fr-FR" sz="1400" dirty="0"/>
              <a:t>En cas de prêt ou de revente de l’habillage </a:t>
            </a:r>
            <a:r>
              <a:rPr lang="fr-FR" sz="1400" b="1" dirty="0"/>
              <a:t>HAB 2418 BN</a:t>
            </a:r>
            <a:r>
              <a:rPr lang="fr-FR" sz="1400" dirty="0"/>
              <a:t>, cette notice devra être fournie.</a:t>
            </a:r>
          </a:p>
        </p:txBody>
      </p:sp>
      <p:sp>
        <p:nvSpPr>
          <p:cNvPr id="3" name="Espace réservé du numéro de diapositive 2"/>
          <p:cNvSpPr>
            <a:spLocks noGrp="1"/>
          </p:cNvSpPr>
          <p:nvPr>
            <p:ph type="sldNum" sz="quarter" idx="12"/>
          </p:nvPr>
        </p:nvSpPr>
        <p:spPr/>
        <p:txBody>
          <a:bodyPr/>
          <a:lstStyle/>
          <a:p>
            <a:fld id="{9EB6B206-CF49-40AC-9FE9-364D3304FD83}" type="slidenum">
              <a:rPr lang="fr-FR" smtClean="0"/>
              <a:t>12</a:t>
            </a:fld>
            <a:endParaRPr lang="fr-FR"/>
          </a:p>
        </p:txBody>
      </p:sp>
      <p:sp>
        <p:nvSpPr>
          <p:cNvPr id="6" name="Titre 1">
            <a:extLst>
              <a:ext uri="{FF2B5EF4-FFF2-40B4-BE49-F238E27FC236}">
                <a16:creationId xmlns:a16="http://schemas.microsoft.com/office/drawing/2014/main" id="{BC24BC48-7797-40F8-B2EA-6CD8DED88B5D}"/>
              </a:ext>
            </a:extLst>
          </p:cNvPr>
          <p:cNvSpPr txBox="1">
            <a:spLocks/>
          </p:cNvSpPr>
          <p:nvPr/>
        </p:nvSpPr>
        <p:spPr>
          <a:xfrm>
            <a:off x="457200" y="4653136"/>
            <a:ext cx="8229600" cy="490066"/>
          </a:xfrm>
          <a:prstGeom prst="rect">
            <a:avLst/>
          </a:prstGeom>
          <a:solidFill>
            <a:schemeClr val="tx1"/>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dirty="0">
                <a:solidFill>
                  <a:schemeClr val="bg1"/>
                </a:solidFill>
              </a:rPr>
              <a:t>IMPORTANT</a:t>
            </a:r>
          </a:p>
        </p:txBody>
      </p:sp>
      <p:sp>
        <p:nvSpPr>
          <p:cNvPr id="7" name="Espace réservé du contenu 2">
            <a:extLst>
              <a:ext uri="{FF2B5EF4-FFF2-40B4-BE49-F238E27FC236}">
                <a16:creationId xmlns:a16="http://schemas.microsoft.com/office/drawing/2014/main" id="{58EEF575-367C-471E-AE4E-A10C39BBB3F7}"/>
              </a:ext>
            </a:extLst>
          </p:cNvPr>
          <p:cNvSpPr txBox="1">
            <a:spLocks/>
          </p:cNvSpPr>
          <p:nvPr/>
        </p:nvSpPr>
        <p:spPr>
          <a:xfrm>
            <a:off x="457200" y="5229200"/>
            <a:ext cx="8229600" cy="144015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r>
              <a:rPr lang="fr-FR" sz="1400" dirty="0"/>
              <a:t>Le fabricant décline toute responsabilité dans les dégâts éventuels causés par le non-respect des instructions d’installation du présent document, décline toutes responsabilités en cas de modification arbitraire des pièces d’origine. La corrosion des pièces métalliques : sur votre</a:t>
            </a:r>
            <a:r>
              <a:rPr lang="fr-FR" sz="1400" b="1" dirty="0"/>
              <a:t> HAB 2418 BN</a:t>
            </a:r>
            <a:r>
              <a:rPr lang="fr-FR" sz="1400" dirty="0"/>
              <a:t> certaines pièces de jonction ou de fixation peuvent être en acier. Nous vous recommandons , en cas de brouillard salin d’entretenir les pièces de votre </a:t>
            </a:r>
            <a:r>
              <a:rPr lang="fr-FR" sz="1400" b="1" dirty="0"/>
              <a:t> HAB 2418 BN</a:t>
            </a:r>
            <a:r>
              <a:rPr lang="fr-FR" sz="1400" dirty="0"/>
              <a:t>. Le produit n’est pas garanti contre la corrosion due au vent salin.</a:t>
            </a:r>
          </a:p>
          <a:p>
            <a:pPr algn="just"/>
            <a:endParaRPr lang="fr-FR" sz="1400" dirty="0"/>
          </a:p>
          <a:p>
            <a:pPr marL="0" indent="0" algn="just">
              <a:buFont typeface="Arial" panose="020B0604020202020204" pitchFamily="34" charset="0"/>
              <a:buNone/>
            </a:pPr>
            <a:endParaRPr lang="fr-FR" sz="1400" dirty="0"/>
          </a:p>
          <a:p>
            <a:pPr algn="just"/>
            <a:endParaRPr lang="fr-FR" sz="1400" dirty="0"/>
          </a:p>
          <a:p>
            <a:pPr algn="just"/>
            <a:endParaRPr lang="fr-FR" sz="1400" dirty="0"/>
          </a:p>
          <a:p>
            <a:pPr algn="just"/>
            <a:endParaRPr lang="fr-FR" sz="1400" dirty="0"/>
          </a:p>
          <a:p>
            <a:pPr marL="0" indent="0" algn="just">
              <a:buFont typeface="Arial" panose="020B0604020202020204" pitchFamily="34" charset="0"/>
              <a:buNone/>
            </a:pPr>
            <a:endParaRPr lang="fr-FR" sz="1400" dirty="0"/>
          </a:p>
          <a:p>
            <a:pPr marL="0" indent="0" algn="just">
              <a:buFont typeface="Arial" panose="020B0604020202020204" pitchFamily="34" charset="0"/>
              <a:buNone/>
            </a:pPr>
            <a:endParaRPr lang="fr-FR" sz="1400" dirty="0"/>
          </a:p>
        </p:txBody>
      </p:sp>
      <p:sp>
        <p:nvSpPr>
          <p:cNvPr id="9" name="Titre 1">
            <a:extLst>
              <a:ext uri="{FF2B5EF4-FFF2-40B4-BE49-F238E27FC236}">
                <a16:creationId xmlns:a16="http://schemas.microsoft.com/office/drawing/2014/main" id="{A8FB4C4F-B3A5-4D05-A300-EEDF7F6007B0}"/>
              </a:ext>
            </a:extLst>
          </p:cNvPr>
          <p:cNvSpPr txBox="1">
            <a:spLocks/>
          </p:cNvSpPr>
          <p:nvPr/>
        </p:nvSpPr>
        <p:spPr>
          <a:xfrm>
            <a:off x="446856" y="202630"/>
            <a:ext cx="8229600" cy="490066"/>
          </a:xfrm>
          <a:prstGeom prst="rect">
            <a:avLst/>
          </a:prstGeom>
          <a:solidFill>
            <a:schemeClr val="tx1"/>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a:solidFill>
                  <a:schemeClr val="bg1"/>
                </a:solidFill>
              </a:rPr>
              <a:t>IMPORTANT</a:t>
            </a:r>
            <a:endParaRPr lang="fr-FR" sz="3200" dirty="0">
              <a:solidFill>
                <a:schemeClr val="bg1"/>
              </a:solidFill>
            </a:endParaRPr>
          </a:p>
        </p:txBody>
      </p:sp>
    </p:spTree>
    <p:extLst>
      <p:ext uri="{BB962C8B-B14F-4D97-AF65-F5344CB8AC3E}">
        <p14:creationId xmlns:p14="http://schemas.microsoft.com/office/powerpoint/2010/main" val="1671162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60" y="333336"/>
            <a:ext cx="8272104" cy="612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re 1"/>
          <p:cNvSpPr>
            <a:spLocks noGrp="1"/>
          </p:cNvSpPr>
          <p:nvPr>
            <p:ph type="title"/>
          </p:nvPr>
        </p:nvSpPr>
        <p:spPr>
          <a:xfrm>
            <a:off x="107504" y="5454352"/>
            <a:ext cx="3682752" cy="1143000"/>
          </a:xfrm>
        </p:spPr>
        <p:txBody>
          <a:bodyPr>
            <a:normAutofit/>
          </a:bodyPr>
          <a:lstStyle/>
          <a:p>
            <a:r>
              <a:rPr lang="fr-FR" sz="1000" dirty="0"/>
              <a:t>Maj </a:t>
            </a:r>
            <a:r>
              <a:rPr lang="fr-FR" sz="1000"/>
              <a:t>:211220_</a:t>
            </a:r>
            <a:r>
              <a:rPr lang="fr-FR" sz="1000" dirty="0"/>
              <a:t>RR_V1</a:t>
            </a:r>
          </a:p>
        </p:txBody>
      </p:sp>
      <p:sp>
        <p:nvSpPr>
          <p:cNvPr id="2" name="Espace réservé du numéro de diapositive 1"/>
          <p:cNvSpPr>
            <a:spLocks noGrp="1"/>
          </p:cNvSpPr>
          <p:nvPr>
            <p:ph type="sldNum" sz="quarter" idx="12"/>
          </p:nvPr>
        </p:nvSpPr>
        <p:spPr/>
        <p:txBody>
          <a:bodyPr/>
          <a:lstStyle/>
          <a:p>
            <a:fld id="{9EB6B206-CF49-40AC-9FE9-364D3304FD83}" type="slidenum">
              <a:rPr lang="fr-FR" smtClean="0"/>
              <a:t>13</a:t>
            </a:fld>
            <a:endParaRPr lang="fr-FR"/>
          </a:p>
        </p:txBody>
      </p:sp>
    </p:spTree>
    <p:extLst>
      <p:ext uri="{BB962C8B-B14F-4D97-AF65-F5344CB8AC3E}">
        <p14:creationId xmlns:p14="http://schemas.microsoft.com/office/powerpoint/2010/main" val="2708359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60648"/>
            <a:ext cx="8229600" cy="1948423"/>
          </a:xfrm>
        </p:spPr>
        <p:txBody>
          <a:bodyPr>
            <a:normAutofit/>
          </a:bodyPr>
          <a:lstStyle/>
          <a:p>
            <a:r>
              <a:rPr lang="fr-FR" sz="3200" dirty="0"/>
              <a:t>HABILLAGE BOIS POUR SPAS &amp; PISCINES</a:t>
            </a:r>
            <a:br>
              <a:rPr lang="fr-FR" sz="3200" dirty="0"/>
            </a:br>
            <a:r>
              <a:rPr lang="fr-FR" sz="2000" dirty="0"/>
              <a:t>Réf : HAB 2418 BN</a:t>
            </a:r>
          </a:p>
        </p:txBody>
      </p:sp>
      <p:pic>
        <p:nvPicPr>
          <p:cNvPr id="1026"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47864" y="1705015"/>
            <a:ext cx="940109" cy="94010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ésultat de recherche d'images pour &quot;dessin livre ouvert&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1705015"/>
            <a:ext cx="999784" cy="999784"/>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p:cNvSpPr txBox="1"/>
          <p:nvPr/>
        </p:nvSpPr>
        <p:spPr>
          <a:xfrm>
            <a:off x="1034012" y="2996952"/>
            <a:ext cx="7094764" cy="461665"/>
          </a:xfrm>
          <a:prstGeom prst="rect">
            <a:avLst/>
          </a:prstGeom>
          <a:noFill/>
        </p:spPr>
        <p:txBody>
          <a:bodyPr wrap="none" rtlCol="0">
            <a:spAutoFit/>
          </a:bodyPr>
          <a:lstStyle/>
          <a:p>
            <a:pPr algn="ctr"/>
            <a:r>
              <a:rPr lang="fr-FR" sz="1200" b="1" dirty="0"/>
              <a:t>NOTICE A LIRE ATTENTIVEMENT ET A CONSERVER</a:t>
            </a:r>
          </a:p>
          <a:p>
            <a:pPr algn="ctr"/>
            <a:r>
              <a:rPr lang="fr-FR" sz="1200" b="1" dirty="0"/>
              <a:t>EN CAS DE PRÊT OU DE VENTE DE L’HABILLAGE VOUS DEVEZ COMMUNIQUER CETTE NOTICE A L’ACQUEREUR</a:t>
            </a:r>
          </a:p>
        </p:txBody>
      </p:sp>
      <p:sp>
        <p:nvSpPr>
          <p:cNvPr id="5" name="Rectangle à coins arrondis 4"/>
          <p:cNvSpPr/>
          <p:nvPr/>
        </p:nvSpPr>
        <p:spPr>
          <a:xfrm>
            <a:off x="2957680" y="1633007"/>
            <a:ext cx="3240360" cy="115212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899593" y="3978787"/>
            <a:ext cx="7434702" cy="830997"/>
          </a:xfrm>
          <a:prstGeom prst="rect">
            <a:avLst/>
          </a:prstGeom>
          <a:noFill/>
        </p:spPr>
        <p:txBody>
          <a:bodyPr wrap="square" rtlCol="0">
            <a:spAutoFit/>
          </a:bodyPr>
          <a:lstStyle/>
          <a:p>
            <a:pPr algn="just"/>
            <a:r>
              <a:rPr lang="fr-FR" sz="1200" dirty="0">
                <a:latin typeface="Century Gothic" panose="020B0502020202020204" pitchFamily="34" charset="0"/>
              </a:rPr>
              <a:t>Il est formellement interdit de monter sur la structure de l’habillage en bois naturel :</a:t>
            </a:r>
          </a:p>
          <a:p>
            <a:pPr marL="171450" indent="-171450" algn="just">
              <a:buFontTx/>
              <a:buChar char="-"/>
            </a:pPr>
            <a:r>
              <a:rPr lang="fr-FR" sz="1200" dirty="0">
                <a:latin typeface="Century Gothic" panose="020B0502020202020204" pitchFamily="34" charset="0"/>
              </a:rPr>
              <a:t>En cas de chute de neige importante, en période de forte chaleur ou de gel. La société </a:t>
            </a:r>
            <a:r>
              <a:rPr lang="fr-FR" sz="1200" b="1" dirty="0">
                <a:latin typeface="Century Gothic" panose="020B0502020202020204" pitchFamily="34" charset="0"/>
              </a:rPr>
              <a:t>FORESTA</a:t>
            </a:r>
            <a:r>
              <a:rPr lang="fr-FR" sz="1200" dirty="0">
                <a:latin typeface="Century Gothic" panose="020B0502020202020204" pitchFamily="34" charset="0"/>
              </a:rPr>
              <a:t> sera dégagée de toute responsabilité en cas de litige lié à une surcharge due à la neige.</a:t>
            </a:r>
          </a:p>
        </p:txBody>
      </p:sp>
      <p:sp>
        <p:nvSpPr>
          <p:cNvPr id="6" name="Rectangle 5"/>
          <p:cNvSpPr/>
          <p:nvPr/>
        </p:nvSpPr>
        <p:spPr>
          <a:xfrm>
            <a:off x="899591" y="3604954"/>
            <a:ext cx="7434703" cy="400110"/>
          </a:xfrm>
          <a:prstGeom prst="rect">
            <a:avLst/>
          </a:prstGeom>
          <a:solidFill>
            <a:schemeClr val="tx1"/>
          </a:solidFill>
          <a:ln>
            <a:solidFill>
              <a:schemeClr val="tx1"/>
            </a:solidFill>
          </a:ln>
        </p:spPr>
        <p:txBody>
          <a:bodyPr wrap="square" lIns="91440" tIns="45720" rIns="91440" bIns="45720">
            <a:spAutoFit/>
          </a:bodyPr>
          <a:lstStyle/>
          <a:p>
            <a:pPr algn="ctr"/>
            <a:r>
              <a:rPr lang="fr-FR" sz="2000" b="1" dirty="0">
                <a:ln w="0"/>
                <a:solidFill>
                  <a:schemeClr val="bg1"/>
                </a:solidFill>
                <a:effectLst>
                  <a:outerShdw blurRad="38100" dist="19050" dir="2700000" algn="tl" rotWithShape="0">
                    <a:schemeClr val="dk1">
                      <a:alpha val="40000"/>
                    </a:schemeClr>
                  </a:outerShdw>
                </a:effectLst>
              </a:rPr>
              <a:t>ATTENTION</a:t>
            </a:r>
            <a:endParaRPr lang="fr-FR" sz="2000" b="1" cap="none" spc="0" dirty="0">
              <a:ln w="0"/>
              <a:solidFill>
                <a:schemeClr val="bg1"/>
              </a:solidFill>
              <a:effectLst>
                <a:outerShdw blurRad="38100" dist="19050" dir="2700000" algn="tl" rotWithShape="0">
                  <a:schemeClr val="dk1">
                    <a:alpha val="40000"/>
                  </a:schemeClr>
                </a:outerShdw>
              </a:effectLst>
            </a:endParaRPr>
          </a:p>
        </p:txBody>
      </p:sp>
      <p:sp>
        <p:nvSpPr>
          <p:cNvPr id="13" name="ZoneTexte 12"/>
          <p:cNvSpPr txBox="1"/>
          <p:nvPr/>
        </p:nvSpPr>
        <p:spPr>
          <a:xfrm>
            <a:off x="831705" y="5323696"/>
            <a:ext cx="7434702" cy="1200329"/>
          </a:xfrm>
          <a:prstGeom prst="rect">
            <a:avLst/>
          </a:prstGeom>
          <a:noFill/>
        </p:spPr>
        <p:txBody>
          <a:bodyPr wrap="square" rtlCol="0">
            <a:spAutoFit/>
          </a:bodyPr>
          <a:lstStyle/>
          <a:p>
            <a:pPr algn="just"/>
            <a:r>
              <a:rPr lang="fr-FR" sz="1200" dirty="0">
                <a:latin typeface="Century Gothic" panose="020B0502020202020204" pitchFamily="34" charset="0"/>
              </a:rPr>
              <a:t>Le bois est un matériel vivant qui travaille avec les changements de température et d’humidité. Bien que nous portions une attention particulière lors de la fabrication de nos produits, nous ne pouvons pas évacuer les défauts liés au bois et à ses évolutions naturelles. Face à cela, la société </a:t>
            </a:r>
            <a:r>
              <a:rPr lang="fr-FR" sz="1200" b="1" dirty="0">
                <a:latin typeface="Century Gothic" panose="020B0502020202020204" pitchFamily="34" charset="0"/>
              </a:rPr>
              <a:t>FORESTA</a:t>
            </a:r>
            <a:r>
              <a:rPr lang="fr-FR" sz="1200" dirty="0">
                <a:latin typeface="Century Gothic" panose="020B0502020202020204" pitchFamily="34" charset="0"/>
              </a:rPr>
              <a:t> et ses revendeurs ne peuvent être tenus responsables des éléments suivants : entre écorce, poche de résine, remontée de résine, bleuissement, moisissure, changement de couleur, nœud et fissures.</a:t>
            </a:r>
          </a:p>
        </p:txBody>
      </p:sp>
      <p:sp>
        <p:nvSpPr>
          <p:cNvPr id="14" name="Rectangle 13"/>
          <p:cNvSpPr/>
          <p:nvPr/>
        </p:nvSpPr>
        <p:spPr>
          <a:xfrm>
            <a:off x="857728" y="4797152"/>
            <a:ext cx="7434703" cy="400110"/>
          </a:xfrm>
          <a:prstGeom prst="rect">
            <a:avLst/>
          </a:prstGeom>
          <a:solidFill>
            <a:schemeClr val="tx1"/>
          </a:solidFill>
          <a:ln>
            <a:solidFill>
              <a:schemeClr val="tx1"/>
            </a:solidFill>
          </a:ln>
        </p:spPr>
        <p:txBody>
          <a:bodyPr wrap="square" lIns="91440" tIns="45720" rIns="91440" bIns="45720">
            <a:spAutoFit/>
          </a:bodyPr>
          <a:lstStyle/>
          <a:p>
            <a:pPr algn="ctr"/>
            <a:r>
              <a:rPr lang="fr-FR" sz="2000" b="1" dirty="0">
                <a:ln w="0"/>
                <a:solidFill>
                  <a:schemeClr val="bg1"/>
                </a:solidFill>
                <a:effectLst>
                  <a:outerShdw blurRad="38100" dist="19050" dir="2700000" algn="tl" rotWithShape="0">
                    <a:schemeClr val="dk1">
                      <a:alpha val="40000"/>
                    </a:schemeClr>
                  </a:outerShdw>
                </a:effectLst>
              </a:rPr>
              <a:t>IMPORTANT</a:t>
            </a:r>
            <a:endParaRPr lang="fr-FR" sz="2000" b="1" cap="none" spc="0" dirty="0">
              <a:ln w="0"/>
              <a:solidFill>
                <a:schemeClr val="bg1"/>
              </a:solidFill>
              <a:effectLst>
                <a:outerShdw blurRad="38100" dist="19050" dir="2700000" algn="tl" rotWithShape="0">
                  <a:schemeClr val="dk1">
                    <a:alpha val="40000"/>
                  </a:schemeClr>
                </a:outerShdw>
              </a:effectLst>
            </a:endParaRPr>
          </a:p>
        </p:txBody>
      </p:sp>
      <p:sp>
        <p:nvSpPr>
          <p:cNvPr id="2" name="Espace réservé du numéro de diapositive 1"/>
          <p:cNvSpPr>
            <a:spLocks noGrp="1"/>
          </p:cNvSpPr>
          <p:nvPr>
            <p:ph type="sldNum" sz="quarter" idx="12"/>
          </p:nvPr>
        </p:nvSpPr>
        <p:spPr/>
        <p:txBody>
          <a:bodyPr/>
          <a:lstStyle/>
          <a:p>
            <a:fld id="{9EB6B206-CF49-40AC-9FE9-364D3304FD83}" type="slidenum">
              <a:rPr lang="fr-FR" smtClean="0"/>
              <a:t>2</a:t>
            </a:fld>
            <a:endParaRPr lang="fr-FR"/>
          </a:p>
        </p:txBody>
      </p:sp>
    </p:spTree>
    <p:extLst>
      <p:ext uri="{BB962C8B-B14F-4D97-AF65-F5344CB8AC3E}">
        <p14:creationId xmlns:p14="http://schemas.microsoft.com/office/powerpoint/2010/main" val="2029835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188640"/>
            <a:ext cx="8229600" cy="1948423"/>
          </a:xfrm>
        </p:spPr>
        <p:txBody>
          <a:bodyPr>
            <a:normAutofit/>
          </a:bodyPr>
          <a:lstStyle/>
          <a:p>
            <a:r>
              <a:rPr lang="fr-FR" sz="3200" dirty="0"/>
              <a:t>HABILLAGE BOIS POUR SPAS &amp; PISCINES</a:t>
            </a:r>
            <a:br>
              <a:rPr lang="fr-FR" sz="3200" dirty="0"/>
            </a:br>
            <a:r>
              <a:rPr lang="fr-FR" sz="2000" dirty="0"/>
              <a:t>Réf : HAB 2418 BN</a:t>
            </a:r>
          </a:p>
        </p:txBody>
      </p:sp>
      <p:pic>
        <p:nvPicPr>
          <p:cNvPr id="1026"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47864" y="1705015"/>
            <a:ext cx="940109" cy="94010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ésultat de recherche d'images pour &quot;dessin livre ouvert&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1705015"/>
            <a:ext cx="999784" cy="999784"/>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p:cNvSpPr txBox="1"/>
          <p:nvPr/>
        </p:nvSpPr>
        <p:spPr>
          <a:xfrm>
            <a:off x="929817" y="2996952"/>
            <a:ext cx="7303153" cy="461665"/>
          </a:xfrm>
          <a:prstGeom prst="rect">
            <a:avLst/>
          </a:prstGeom>
          <a:noFill/>
        </p:spPr>
        <p:txBody>
          <a:bodyPr wrap="none" rtlCol="0">
            <a:spAutoFit/>
          </a:bodyPr>
          <a:lstStyle/>
          <a:p>
            <a:pPr algn="ctr"/>
            <a:r>
              <a:rPr lang="fr-FR" sz="1200" b="1" dirty="0"/>
              <a:t>NOTICE A LIRE ATTENTIVEMENT ET A CONSERVER</a:t>
            </a:r>
          </a:p>
          <a:p>
            <a:pPr algn="ctr"/>
            <a:r>
              <a:rPr lang="fr-FR" sz="1200" b="1" dirty="0"/>
              <a:t>EN CAS DE PRÊT OU DE VENTE DE DE L’HABILLAGE VOUS DEVEZ COMMUNIQUER CETTE NOTICE A L’ACQUEREUR</a:t>
            </a:r>
          </a:p>
        </p:txBody>
      </p:sp>
      <p:sp>
        <p:nvSpPr>
          <p:cNvPr id="5" name="Rectangle à coins arrondis 4"/>
          <p:cNvSpPr/>
          <p:nvPr/>
        </p:nvSpPr>
        <p:spPr>
          <a:xfrm>
            <a:off x="2957680" y="1633007"/>
            <a:ext cx="3240360" cy="115212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899591" y="3604954"/>
            <a:ext cx="7434703" cy="400110"/>
          </a:xfrm>
          <a:prstGeom prst="rect">
            <a:avLst/>
          </a:prstGeom>
          <a:solidFill>
            <a:schemeClr val="tx1"/>
          </a:solidFill>
          <a:ln>
            <a:solidFill>
              <a:schemeClr val="tx1"/>
            </a:solidFill>
          </a:ln>
        </p:spPr>
        <p:txBody>
          <a:bodyPr wrap="square" lIns="91440" tIns="45720" rIns="91440" bIns="45720">
            <a:spAutoFit/>
          </a:bodyPr>
          <a:lstStyle/>
          <a:p>
            <a:pPr algn="ctr"/>
            <a:r>
              <a:rPr lang="fr-FR" sz="2000" b="1" dirty="0">
                <a:ln w="0"/>
                <a:solidFill>
                  <a:schemeClr val="bg1"/>
                </a:solidFill>
                <a:effectLst>
                  <a:outerShdw blurRad="38100" dist="19050" dir="2700000" algn="tl" rotWithShape="0">
                    <a:schemeClr val="dk1">
                      <a:alpha val="40000"/>
                    </a:schemeClr>
                  </a:outerShdw>
                </a:effectLst>
              </a:rPr>
              <a:t>TAILLES ACCEPTÉES PAR CE MODÈLE D’HABILLAGE :</a:t>
            </a:r>
            <a:endParaRPr lang="fr-FR" sz="2000" b="1" cap="none" spc="0" dirty="0">
              <a:ln w="0"/>
              <a:solidFill>
                <a:schemeClr val="bg1"/>
              </a:solidFill>
              <a:effectLst>
                <a:outerShdw blurRad="38100" dist="19050" dir="2700000" algn="tl" rotWithShape="0">
                  <a:schemeClr val="dk1">
                    <a:alpha val="40000"/>
                  </a:schemeClr>
                </a:outerShdw>
              </a:effectLst>
            </a:endParaRPr>
          </a:p>
        </p:txBody>
      </p:sp>
      <p:sp>
        <p:nvSpPr>
          <p:cNvPr id="2" name="Espace réservé du numéro de diapositive 1"/>
          <p:cNvSpPr>
            <a:spLocks noGrp="1"/>
          </p:cNvSpPr>
          <p:nvPr>
            <p:ph type="sldNum" sz="quarter" idx="12"/>
          </p:nvPr>
        </p:nvSpPr>
        <p:spPr/>
        <p:txBody>
          <a:bodyPr/>
          <a:lstStyle/>
          <a:p>
            <a:fld id="{9EB6B206-CF49-40AC-9FE9-364D3304FD83}" type="slidenum">
              <a:rPr lang="fr-FR" smtClean="0"/>
              <a:t>3</a:t>
            </a:fld>
            <a:endParaRPr lang="fr-FR"/>
          </a:p>
        </p:txBody>
      </p:sp>
      <p:pic>
        <p:nvPicPr>
          <p:cNvPr id="10" name="Image 9">
            <a:extLst>
              <a:ext uri="{FF2B5EF4-FFF2-40B4-BE49-F238E27FC236}">
                <a16:creationId xmlns:a16="http://schemas.microsoft.com/office/drawing/2014/main" id="{D2FC5504-531D-4C82-AA49-D4EC4649D7F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84168" y="4043671"/>
            <a:ext cx="2484120" cy="2206752"/>
          </a:xfrm>
          <a:prstGeom prst="rect">
            <a:avLst/>
          </a:prstGeom>
        </p:spPr>
      </p:pic>
      <p:pic>
        <p:nvPicPr>
          <p:cNvPr id="15" name="Image 14">
            <a:extLst>
              <a:ext uri="{FF2B5EF4-FFF2-40B4-BE49-F238E27FC236}">
                <a16:creationId xmlns:a16="http://schemas.microsoft.com/office/drawing/2014/main" id="{12007BF8-9AEB-4F52-BA15-610E68A5112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86499" y="4104285"/>
            <a:ext cx="2484120" cy="2206752"/>
          </a:xfrm>
          <a:prstGeom prst="rect">
            <a:avLst/>
          </a:prstGeom>
        </p:spPr>
      </p:pic>
      <p:pic>
        <p:nvPicPr>
          <p:cNvPr id="17" name="Image 16">
            <a:extLst>
              <a:ext uri="{FF2B5EF4-FFF2-40B4-BE49-F238E27FC236}">
                <a16:creationId xmlns:a16="http://schemas.microsoft.com/office/drawing/2014/main" id="{04375190-D7A4-4F64-8499-2046F596663B}"/>
              </a:ext>
            </a:extLst>
          </p:cNvPr>
          <p:cNvPicPr>
            <a:picLocks noChangeAspect="1"/>
          </p:cNvPicPr>
          <p:nvPr/>
        </p:nvPicPr>
        <p:blipFill>
          <a:blip r:embed="rId6" cstate="print">
            <a:extLst>
              <a:ext uri="{BEBA8EAE-BF5A-486C-A8C5-ECC9F3942E4B}">
                <a14:imgProps xmlns:a14="http://schemas.microsoft.com/office/drawing/2010/main">
                  <a14:imgLayer r:embed="rId7">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995820" y="4077072"/>
            <a:ext cx="2484120" cy="2206752"/>
          </a:xfrm>
          <a:prstGeom prst="rect">
            <a:avLst/>
          </a:prstGeom>
        </p:spPr>
      </p:pic>
    </p:spTree>
    <p:extLst>
      <p:ext uri="{BB962C8B-B14F-4D97-AF65-F5344CB8AC3E}">
        <p14:creationId xmlns:p14="http://schemas.microsoft.com/office/powerpoint/2010/main" val="1502229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r>
              <a:rPr lang="fr-FR" sz="3200" dirty="0"/>
              <a:t>IMPORTANT</a:t>
            </a:r>
          </a:p>
        </p:txBody>
      </p:sp>
      <p:sp>
        <p:nvSpPr>
          <p:cNvPr id="5" name="Espace réservé du contenu 2"/>
          <p:cNvSpPr>
            <a:spLocks noGrp="1"/>
          </p:cNvSpPr>
          <p:nvPr>
            <p:ph idx="1"/>
          </p:nvPr>
        </p:nvSpPr>
        <p:spPr>
          <a:xfrm>
            <a:off x="457200" y="764704"/>
            <a:ext cx="8229600" cy="5760640"/>
          </a:xfrm>
        </p:spPr>
        <p:txBody>
          <a:bodyPr>
            <a:normAutofit fontScale="92500" lnSpcReduction="10000"/>
          </a:bodyPr>
          <a:lstStyle/>
          <a:p>
            <a:pPr marL="0" indent="0" algn="just">
              <a:buNone/>
            </a:pPr>
            <a:r>
              <a:rPr lang="fr-FR" sz="1400" b="1" dirty="0"/>
              <a:t>ATTENTION :</a:t>
            </a:r>
          </a:p>
          <a:p>
            <a:pPr algn="just"/>
            <a:r>
              <a:rPr lang="fr-FR" sz="1200" dirty="0"/>
              <a:t>Cet habillage est fabriqué avec des matériaux qualitatifs. L’habillage de spas &amp; de piscines </a:t>
            </a:r>
            <a:r>
              <a:rPr lang="fr-FR" sz="1200" b="1" dirty="0"/>
              <a:t>HABRITA </a:t>
            </a:r>
            <a:r>
              <a:rPr lang="fr-FR" sz="1200" dirty="0"/>
              <a:t>propose une protection pour une piscine ronde ou carrée gonflable, un spa rond ou carré gonflable. Veiller à ancrer correctement l’habillage </a:t>
            </a:r>
            <a:r>
              <a:rPr lang="fr-FR" sz="1200" b="1" dirty="0"/>
              <a:t>HAB 2418 BN</a:t>
            </a:r>
            <a:r>
              <a:rPr lang="fr-FR" sz="1200" dirty="0"/>
              <a:t>. Il incombe à l’utilisateur d’assurer un ancrage adéquat afin d’éviter tout basculement de l’habillage sur une personne ou sur votre matériel. Veiller à lire et à s’assurer de bien comprendre les détails de l’installation, les avertissements et les mises en garde avant d’entreprendre l’installation de l’habillage pour piscines &amp; spas gonflables. </a:t>
            </a:r>
          </a:p>
          <a:p>
            <a:pPr marL="0" indent="0" algn="just">
              <a:buNone/>
            </a:pPr>
            <a:r>
              <a:rPr lang="fr-FR" sz="1400" b="1" dirty="0"/>
              <a:t>SECURITE :</a:t>
            </a:r>
          </a:p>
          <a:p>
            <a:pPr algn="just"/>
            <a:r>
              <a:rPr lang="fr-FR" sz="1200" dirty="0"/>
              <a:t>Certaines pièces peuvent être coupantes. Il faut être prudent lors de la manipulation des éléments.</a:t>
            </a:r>
          </a:p>
          <a:p>
            <a:pPr algn="just"/>
            <a:r>
              <a:rPr lang="fr-FR" sz="1200" dirty="0"/>
              <a:t>Toujours porter des gants, des lunettes de protection et des vêtements à manches longues lors de l’assemblage ou pendant toute opération de maintenance sur votre produit.</a:t>
            </a:r>
          </a:p>
          <a:p>
            <a:pPr algn="just"/>
            <a:r>
              <a:rPr lang="fr-FR" sz="1200" dirty="0"/>
              <a:t>Ne pas tenter de construire le produit dans des conditions venteuses ou humides. Pour éviter les blessures, ne pas laisser les enfants jouer autour  ou à proximité de la zone d’assemblage du produit.</a:t>
            </a:r>
          </a:p>
          <a:p>
            <a:pPr algn="just"/>
            <a:r>
              <a:rPr lang="fr-FR" sz="1200" dirty="0"/>
              <a:t>Ne pas grimper, ne pas se tenir debout, ne pas s’asseoir sur la structure en bois du produit.</a:t>
            </a:r>
          </a:p>
          <a:p>
            <a:pPr algn="just"/>
            <a:r>
              <a:rPr lang="fr-FR" sz="1200" dirty="0"/>
              <a:t>Ne pas laisser la neige s’installer sur la partie supérieure, veiller à dégager celle-ci pour faciliter l’écoulement, et cela de façon régulière dans la journée. Protéger toutes les parties en bois en cas de non utilisation avec un film de protection (non fourni). Attention à laisser passer l’air pendant cette protection, pour que des champignons ou autres éléments ne viennent pas se poser sur le bois.</a:t>
            </a:r>
          </a:p>
          <a:p>
            <a:endParaRPr lang="fr-FR" sz="1200" dirty="0"/>
          </a:p>
          <a:p>
            <a:pPr marL="0" indent="0">
              <a:buNone/>
            </a:pPr>
            <a:r>
              <a:rPr lang="fr-FR" sz="1400" b="1" dirty="0"/>
              <a:t>DANGER :</a:t>
            </a:r>
          </a:p>
          <a:p>
            <a:pPr algn="just"/>
            <a:r>
              <a:rPr lang="fr-FR" sz="1200" dirty="0"/>
              <a:t>Avant d’entreprendre l’installation, vérifier les autorisations nécessaires et les règlementations auprès de votre mairie concernant l’installation d’habillages en bois. </a:t>
            </a:r>
          </a:p>
          <a:p>
            <a:pPr algn="just"/>
            <a:r>
              <a:rPr lang="fr-FR" sz="1200" dirty="0"/>
              <a:t>Vérifier que la piscine ou le spa gonflable qui va être inséré au centre de l’habillage </a:t>
            </a:r>
            <a:r>
              <a:rPr lang="fr-FR" sz="1200" b="1" dirty="0"/>
              <a:t>HAB 2418 BN </a:t>
            </a:r>
            <a:r>
              <a:rPr lang="fr-FR" sz="1200" dirty="0"/>
              <a:t>dispose des dimensions adéquates pour ne pas être en contact avec sa structure. En cas d’endommagement la société FORESTA ne pourra pas être poursuivie.</a:t>
            </a:r>
          </a:p>
          <a:p>
            <a:pPr algn="just"/>
            <a:r>
              <a:rPr lang="fr-FR" sz="1200" dirty="0"/>
              <a:t>Choisir correctement l’emplacement pour votre habillage pour piscines et spas gonflables.</a:t>
            </a:r>
          </a:p>
          <a:p>
            <a:pPr algn="just"/>
            <a:r>
              <a:rPr lang="fr-FR" sz="1200" dirty="0"/>
              <a:t>Ne pas placer le produit face aux vents dominants.</a:t>
            </a:r>
          </a:p>
          <a:p>
            <a:pPr algn="just"/>
            <a:r>
              <a:rPr lang="fr-FR" sz="1200" dirty="0"/>
              <a:t>Choisir votre emplacement avant de commencer le montage. Vous assurer que la surface de montage est nivelée et qu’il n’ y a pas d’objets pointus afin d’éviter tous risques de rayures ou de dommages sur le produit.</a:t>
            </a:r>
          </a:p>
          <a:p>
            <a:pPr algn="just"/>
            <a:r>
              <a:rPr lang="fr-FR" sz="1200" dirty="0"/>
              <a:t>VOUS TENIR ELOIGNE DES FILS ELECTRIQUES.</a:t>
            </a:r>
          </a:p>
          <a:p>
            <a:pPr algn="just"/>
            <a:r>
              <a:rPr lang="fr-FR" sz="1200" dirty="0"/>
              <a:t>Eviter les lignes électriques, les branches d’arbres et les autres types de structures. Avant de creuser, vérifier la présence de tuyaux ou de fils enfouis. Ne pas installer l’habillage </a:t>
            </a:r>
            <a:r>
              <a:rPr lang="fr-FR" sz="1200" b="1" dirty="0"/>
              <a:t>HAB 2418 BN</a:t>
            </a:r>
            <a:r>
              <a:rPr lang="fr-FR" sz="1200" dirty="0"/>
              <a:t> à proximité d’un toit ou de toute autre structure pouvant laisser tomber de la neige, de la glace ou des débris. Ne Suspendre AUCUN objet sur la structure. </a:t>
            </a:r>
          </a:p>
          <a:p>
            <a:pPr algn="just"/>
            <a:r>
              <a:rPr lang="fr-FR" sz="1200" dirty="0"/>
              <a:t>Attention, en cas de non respect des recommandations de montage du produit </a:t>
            </a:r>
            <a:r>
              <a:rPr lang="fr-FR" sz="1200" b="1" dirty="0"/>
              <a:t>HAB 2418 BN</a:t>
            </a:r>
            <a:r>
              <a:rPr lang="fr-FR" sz="1200" dirty="0"/>
              <a:t>, la garantie ne pourra pas être appliquée.</a:t>
            </a:r>
          </a:p>
          <a:p>
            <a:pPr marL="0" indent="0">
              <a:buNone/>
            </a:pPr>
            <a:endParaRPr lang="fr-FR" sz="1200" dirty="0"/>
          </a:p>
        </p:txBody>
      </p:sp>
      <p:pic>
        <p:nvPicPr>
          <p:cNvPr id="4"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136" y="180906"/>
            <a:ext cx="706318" cy="706318"/>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2" descr="Résultat de recherche d'images pour &quot;logo flamme dangereuse&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Espace réservé du numéro de diapositive 2"/>
          <p:cNvSpPr>
            <a:spLocks noGrp="1"/>
          </p:cNvSpPr>
          <p:nvPr>
            <p:ph type="sldNum" sz="quarter" idx="12"/>
          </p:nvPr>
        </p:nvSpPr>
        <p:spPr/>
        <p:txBody>
          <a:bodyPr/>
          <a:lstStyle/>
          <a:p>
            <a:fld id="{9EB6B206-CF49-40AC-9FE9-364D3304FD83}" type="slidenum">
              <a:rPr lang="fr-FR" smtClean="0"/>
              <a:t>4</a:t>
            </a:fld>
            <a:endParaRPr lang="fr-FR"/>
          </a:p>
        </p:txBody>
      </p:sp>
    </p:spTree>
    <p:extLst>
      <p:ext uri="{BB962C8B-B14F-4D97-AF65-F5344CB8AC3E}">
        <p14:creationId xmlns:p14="http://schemas.microsoft.com/office/powerpoint/2010/main" val="373063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r>
              <a:rPr lang="fr-FR" sz="3200" dirty="0"/>
              <a:t>IMPORTANT</a:t>
            </a:r>
          </a:p>
        </p:txBody>
      </p:sp>
      <p:sp>
        <p:nvSpPr>
          <p:cNvPr id="5" name="Espace réservé du contenu 2"/>
          <p:cNvSpPr>
            <a:spLocks noGrp="1"/>
          </p:cNvSpPr>
          <p:nvPr>
            <p:ph idx="1"/>
          </p:nvPr>
        </p:nvSpPr>
        <p:spPr>
          <a:xfrm>
            <a:off x="457200" y="764704"/>
            <a:ext cx="8229600" cy="5760640"/>
          </a:xfrm>
        </p:spPr>
        <p:txBody>
          <a:bodyPr>
            <a:normAutofit/>
          </a:bodyPr>
          <a:lstStyle/>
          <a:p>
            <a:pPr marL="0" indent="0" algn="just">
              <a:buNone/>
            </a:pPr>
            <a:r>
              <a:rPr lang="fr-FR" sz="1700" b="1" dirty="0"/>
              <a:t>STOCKAGE DES COMPOSANTS :</a:t>
            </a:r>
          </a:p>
          <a:p>
            <a:pPr marL="0" indent="0">
              <a:buNone/>
            </a:pPr>
            <a:r>
              <a:rPr lang="fr-FR" sz="1400" dirty="0"/>
              <a:t>• Vous devez assembler le produit lors de son déballage.</a:t>
            </a:r>
          </a:p>
          <a:p>
            <a:pPr marL="0" indent="0">
              <a:buNone/>
            </a:pPr>
            <a:r>
              <a:rPr lang="fr-FR" sz="1400" dirty="0"/>
              <a:t>• Le stockage du produit doit être fait à plat, sans contact avec le sol, sur une surface plane, sous auvent, ou dans un endroit bien aéré, pour ne pas risquer d’être voilé, pour le protéger des conditions atmosphériques.</a:t>
            </a:r>
          </a:p>
          <a:p>
            <a:pPr marL="0" indent="0">
              <a:buNone/>
            </a:pPr>
            <a:r>
              <a:rPr lang="fr-FR" sz="1400" dirty="0"/>
              <a:t>• Respecter la législation en vigueur sur le traitement des cartons d’emballage,</a:t>
            </a:r>
          </a:p>
          <a:p>
            <a:pPr marL="0" indent="0">
              <a:buNone/>
            </a:pPr>
            <a:r>
              <a:rPr lang="fr-FR" sz="1400" dirty="0"/>
              <a:t>• Ne pas laisser les enfants accéder aux emballages afin d’éviter tout accident.</a:t>
            </a:r>
          </a:p>
          <a:p>
            <a:pPr marL="0" indent="0">
              <a:buNone/>
            </a:pPr>
            <a:r>
              <a:rPr lang="fr-FR" sz="1400" dirty="0"/>
              <a:t>• Si le montage est interrompu, il est impératif de protéger toutes les parties des intempéries. En cas de dommages éventuels, le fabricant ne pourra être tenu pour responsable.</a:t>
            </a:r>
          </a:p>
          <a:p>
            <a:pPr marL="0" indent="0">
              <a:buNone/>
            </a:pPr>
            <a:endParaRPr lang="fr-FR" sz="1400" dirty="0"/>
          </a:p>
          <a:p>
            <a:pPr marL="0" indent="0" algn="just">
              <a:buNone/>
            </a:pPr>
            <a:r>
              <a:rPr lang="fr-FR" sz="1800" b="1" dirty="0"/>
              <a:t>Au moment de la livraison du produit :</a:t>
            </a:r>
          </a:p>
          <a:p>
            <a:r>
              <a:rPr lang="fr-FR" sz="1400" dirty="0"/>
              <a:t>Procéder à l’inventaire complet des pièces avant de commencer le montage.</a:t>
            </a:r>
          </a:p>
          <a:p>
            <a:r>
              <a:rPr lang="fr-FR" sz="1400" dirty="0"/>
              <a:t>En cas de doute sur l’état d’une pièce, ne pas commencer le montage et solliciter une prestation de garantie par écrit en recommandé avec accusé de réception, dans les 10 jours maximum qui suivent la réception du colis.</a:t>
            </a:r>
          </a:p>
          <a:p>
            <a:r>
              <a:rPr lang="fr-FR" sz="1400" dirty="0"/>
              <a:t>Le montage du produit doit être réalisé 15 jours maximum après la livraison du produit.</a:t>
            </a:r>
          </a:p>
          <a:p>
            <a:pPr marL="0" indent="0" algn="just">
              <a:buNone/>
            </a:pPr>
            <a:r>
              <a:rPr lang="fr-FR" sz="1800" b="1" dirty="0"/>
              <a:t>ATTENTION :</a:t>
            </a:r>
          </a:p>
          <a:p>
            <a:r>
              <a:rPr lang="fr-FR" sz="1400" dirty="0"/>
              <a:t>Ne pas fumer et n’utiliser aucun dispositif produisant des flammes (barbecue, foyer, friteuse, bougie, lanterne) à proximité de l’habillage </a:t>
            </a:r>
            <a:r>
              <a:rPr lang="fr-FR" sz="1400" b="1" dirty="0"/>
              <a:t>HAB 2418 BN</a:t>
            </a:r>
            <a:r>
              <a:rPr lang="fr-FR" sz="1400" dirty="0"/>
              <a:t>. Ne pas ranger des liquides inflammables (essences, kérosène, pétrole lampant, etc..) à proximité de l’habillage </a:t>
            </a:r>
            <a:r>
              <a:rPr lang="fr-FR" sz="1400" b="1" dirty="0"/>
              <a:t>HAB 2418 BN</a:t>
            </a:r>
            <a:r>
              <a:rPr lang="fr-FR" sz="1400" dirty="0"/>
              <a:t>. Ne pas exposer les côtés et parois de l’habillage </a:t>
            </a:r>
            <a:r>
              <a:rPr lang="fr-FR" sz="1400" b="1" dirty="0"/>
              <a:t>HAB 2418 BN </a:t>
            </a:r>
            <a:r>
              <a:rPr lang="fr-FR" sz="1400" dirty="0"/>
              <a:t>au feu ou à toute source d’incendie.</a:t>
            </a:r>
          </a:p>
          <a:p>
            <a:pPr marL="0" indent="0">
              <a:buNone/>
            </a:pPr>
            <a:endParaRPr lang="fr-FR" sz="1400" dirty="0"/>
          </a:p>
          <a:p>
            <a:pPr marL="0" indent="0">
              <a:buNone/>
            </a:pPr>
            <a:endParaRPr lang="fr-FR" sz="1400" dirty="0"/>
          </a:p>
        </p:txBody>
      </p:sp>
      <p:pic>
        <p:nvPicPr>
          <p:cNvPr id="4"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136" y="180906"/>
            <a:ext cx="706318" cy="706318"/>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2" descr="Résultat de recherche d'images pour &quot;logo flamme dangereuse&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Espace réservé du numéro de diapositive 2"/>
          <p:cNvSpPr>
            <a:spLocks noGrp="1"/>
          </p:cNvSpPr>
          <p:nvPr>
            <p:ph type="sldNum" sz="quarter" idx="12"/>
          </p:nvPr>
        </p:nvSpPr>
        <p:spPr/>
        <p:txBody>
          <a:bodyPr/>
          <a:lstStyle/>
          <a:p>
            <a:fld id="{9EB6B206-CF49-40AC-9FE9-364D3304FD83}" type="slidenum">
              <a:rPr lang="fr-FR" smtClean="0"/>
              <a:t>5</a:t>
            </a:fld>
            <a:endParaRPr lang="fr-FR"/>
          </a:p>
        </p:txBody>
      </p:sp>
    </p:spTree>
    <p:extLst>
      <p:ext uri="{BB962C8B-B14F-4D97-AF65-F5344CB8AC3E}">
        <p14:creationId xmlns:p14="http://schemas.microsoft.com/office/powerpoint/2010/main" val="155317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r>
              <a:rPr lang="fr-FR" sz="3200" dirty="0"/>
              <a:t>IMPORTANT</a:t>
            </a:r>
          </a:p>
        </p:txBody>
      </p:sp>
      <p:sp>
        <p:nvSpPr>
          <p:cNvPr id="5" name="Espace réservé du contenu 2"/>
          <p:cNvSpPr>
            <a:spLocks noGrp="1"/>
          </p:cNvSpPr>
          <p:nvPr>
            <p:ph idx="1"/>
          </p:nvPr>
        </p:nvSpPr>
        <p:spPr>
          <a:xfrm>
            <a:off x="457200" y="908720"/>
            <a:ext cx="8229600" cy="5447630"/>
          </a:xfrm>
        </p:spPr>
        <p:txBody>
          <a:bodyPr>
            <a:noAutofit/>
          </a:bodyPr>
          <a:lstStyle/>
          <a:p>
            <a:pPr marL="0" indent="0" algn="just">
              <a:buNone/>
            </a:pPr>
            <a:r>
              <a:rPr lang="fr-FR" sz="1800" b="1" dirty="0"/>
              <a:t>ANCRAGE ET INSTALLATION DE L’ARMATURE :</a:t>
            </a:r>
          </a:p>
          <a:p>
            <a:r>
              <a:rPr lang="fr-FR" sz="1400" b="1" dirty="0"/>
              <a:t>IL INCOMBE A L’UTILISATEUR D’ASSURER L’ANCRAGE ADEQUAT DE LA STRUCTURE.</a:t>
            </a:r>
          </a:p>
          <a:p>
            <a:r>
              <a:rPr lang="fr-FR" sz="1400" dirty="0"/>
              <a:t>Le fabriquant n’assume aucune responsabilité pour les dommages causés à l’habillage </a:t>
            </a:r>
            <a:r>
              <a:rPr lang="fr-FR" sz="1400" b="1" dirty="0"/>
              <a:t>HAB 2418 BN </a:t>
            </a:r>
            <a:r>
              <a:rPr lang="fr-FR" sz="1400" dirty="0"/>
              <a:t>ou à son contenu par les catastrophes naturelles ou évènements particuliers. Tout habillage </a:t>
            </a:r>
            <a:r>
              <a:rPr lang="fr-FR" sz="1400" b="1" dirty="0"/>
              <a:t>HAB 2418 BN</a:t>
            </a:r>
            <a:r>
              <a:rPr lang="fr-FR" sz="1400" dirty="0"/>
              <a:t> n’étant pas ancré solidement risque de se déplacer et de causer des dommages, qui ne seront pas imputables au fabricant.</a:t>
            </a:r>
          </a:p>
          <a:p>
            <a:r>
              <a:rPr lang="fr-FR" sz="1400" dirty="0"/>
              <a:t>Vérifier périodiquement les ancrages pour assurer la stabilité de l’ habillage </a:t>
            </a:r>
            <a:r>
              <a:rPr lang="fr-FR" sz="1400" b="1" dirty="0"/>
              <a:t>HAB 2418 BN</a:t>
            </a:r>
            <a:r>
              <a:rPr lang="fr-FR" sz="1400" dirty="0"/>
              <a:t>. </a:t>
            </a:r>
          </a:p>
          <a:p>
            <a:r>
              <a:rPr lang="fr-FR" sz="1400" dirty="0"/>
              <a:t>Le fabriquant ne peut être tenu pour responsable si le produit commet des dégâts chez son propriétaire ou à l’extérieur de la propriété de celui-ci.</a:t>
            </a:r>
          </a:p>
          <a:p>
            <a:r>
              <a:rPr lang="fr-FR" sz="1400" dirty="0"/>
              <a:t>Dès l’achat de votre habillage </a:t>
            </a:r>
            <a:r>
              <a:rPr lang="fr-FR" sz="1400" b="1" dirty="0"/>
              <a:t>HAB 2418 BN</a:t>
            </a:r>
            <a:r>
              <a:rPr lang="fr-FR" sz="1400" dirty="0"/>
              <a:t>, penser à faire la déclaration d’achat auprès de votre assurance afin d’être </a:t>
            </a:r>
            <a:r>
              <a:rPr lang="fr-FR" sz="1200" dirty="0"/>
              <a:t>couvert</a:t>
            </a:r>
            <a:r>
              <a:rPr lang="fr-FR" sz="1400" dirty="0"/>
              <a:t> en cas de tempête ou autres conditions météorologiques aboutissant à une détérioration de l’ habillage </a:t>
            </a:r>
            <a:r>
              <a:rPr lang="fr-FR" sz="1400" b="1" dirty="0"/>
              <a:t>HAB 2418 BN</a:t>
            </a:r>
            <a:r>
              <a:rPr lang="fr-FR" sz="1400" dirty="0"/>
              <a:t> et d’être couvert lors d’une intempérie majeure déclarée « catastrophe naturelle » .</a:t>
            </a:r>
          </a:p>
          <a:p>
            <a:r>
              <a:rPr lang="fr-FR" sz="1400" u="sng" dirty="0"/>
              <a:t>UTILISATION hors saison </a:t>
            </a:r>
            <a:r>
              <a:rPr lang="fr-FR" sz="1400" dirty="0"/>
              <a:t>: en dehors de la saison d’utilisation, l’habillage </a:t>
            </a:r>
            <a:r>
              <a:rPr lang="fr-FR" sz="1400" b="1" dirty="0"/>
              <a:t>HAB 2418 BN</a:t>
            </a:r>
            <a:r>
              <a:rPr lang="fr-FR" sz="1400" dirty="0"/>
              <a:t> doit être mis l’abri de manière à ne pas être en contact avec l’eau pour ne pas détériorer les pièces.</a:t>
            </a:r>
          </a:p>
          <a:p>
            <a:pPr algn="just"/>
            <a:endParaRPr lang="fr-FR" sz="1400" dirty="0"/>
          </a:p>
          <a:p>
            <a:pPr algn="just"/>
            <a:r>
              <a:rPr lang="fr-FR" sz="1400" dirty="0"/>
              <a:t>Le produit </a:t>
            </a:r>
            <a:r>
              <a:rPr lang="fr-FR" sz="1400" b="1" dirty="0"/>
              <a:t>ne doit pas être placé</a:t>
            </a:r>
            <a:r>
              <a:rPr lang="fr-FR" sz="1400" dirty="0"/>
              <a:t> sur des installations électriques, sources d’eau, sources de gaz, sur un endroit ne pouvant pas supporter sa charge. La structure en bois ne DOIT JAMAIS être en contact avec de la terre, de la boue ou de l’eau.</a:t>
            </a:r>
          </a:p>
          <a:p>
            <a:endParaRPr lang="fr-FR" sz="1400" dirty="0"/>
          </a:p>
          <a:p>
            <a:pPr marL="0" indent="0">
              <a:buNone/>
            </a:pPr>
            <a:endParaRPr lang="fr-FR" sz="1400" dirty="0"/>
          </a:p>
          <a:p>
            <a:endParaRPr lang="fr-FR" sz="1400" dirty="0"/>
          </a:p>
          <a:p>
            <a:endParaRPr lang="fr-FR" sz="1400" dirty="0"/>
          </a:p>
          <a:p>
            <a:endParaRPr lang="fr-FR" sz="1400" dirty="0"/>
          </a:p>
          <a:p>
            <a:pPr marL="0" indent="0">
              <a:buNone/>
            </a:pPr>
            <a:endParaRPr lang="fr-FR" sz="1400" dirty="0"/>
          </a:p>
          <a:p>
            <a:pPr marL="0" indent="0">
              <a:buNone/>
            </a:pPr>
            <a:endParaRPr lang="fr-FR" sz="1400" dirty="0"/>
          </a:p>
        </p:txBody>
      </p:sp>
      <p:sp>
        <p:nvSpPr>
          <p:cNvPr id="3" name="Espace réservé du numéro de diapositive 2"/>
          <p:cNvSpPr>
            <a:spLocks noGrp="1"/>
          </p:cNvSpPr>
          <p:nvPr>
            <p:ph type="sldNum" sz="quarter" idx="12"/>
          </p:nvPr>
        </p:nvSpPr>
        <p:spPr/>
        <p:txBody>
          <a:bodyPr/>
          <a:lstStyle/>
          <a:p>
            <a:fld id="{9EB6B206-CF49-40AC-9FE9-364D3304FD83}" type="slidenum">
              <a:rPr lang="fr-FR" smtClean="0"/>
              <a:t>6</a:t>
            </a:fld>
            <a:endParaRPr lang="fr-FR"/>
          </a:p>
        </p:txBody>
      </p:sp>
    </p:spTree>
    <p:extLst>
      <p:ext uri="{BB962C8B-B14F-4D97-AF65-F5344CB8AC3E}">
        <p14:creationId xmlns:p14="http://schemas.microsoft.com/office/powerpoint/2010/main" val="3492677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r>
              <a:rPr lang="fr-FR" sz="3200" dirty="0"/>
              <a:t>INFORMATIONS COMPLEMENTAIRES</a:t>
            </a:r>
          </a:p>
        </p:txBody>
      </p:sp>
      <p:sp>
        <p:nvSpPr>
          <p:cNvPr id="5" name="Espace réservé du contenu 2"/>
          <p:cNvSpPr>
            <a:spLocks noGrp="1"/>
          </p:cNvSpPr>
          <p:nvPr>
            <p:ph idx="1"/>
          </p:nvPr>
        </p:nvSpPr>
        <p:spPr>
          <a:xfrm>
            <a:off x="457200" y="908720"/>
            <a:ext cx="8229600" cy="5217443"/>
          </a:xfrm>
        </p:spPr>
        <p:txBody>
          <a:bodyPr>
            <a:normAutofit/>
          </a:bodyPr>
          <a:lstStyle/>
          <a:p>
            <a:pPr marL="0" indent="0" algn="just">
              <a:buNone/>
            </a:pPr>
            <a:r>
              <a:rPr lang="fr-FR" sz="1700" b="1" dirty="0"/>
              <a:t>LA GARANTIE NE CONCERNE PAS :</a:t>
            </a:r>
          </a:p>
          <a:p>
            <a:r>
              <a:rPr lang="fr-FR" sz="1400" dirty="0"/>
              <a:t>Les griffes, empreintes, éclats, coups ou brûlures – les défauts ou détériorations provoqués par un usage différent de celui pour lequel le produit a été conçu, par une mauvaise utilisation ou par le non-respect de la notice de montage, guide de pose ou des conseils d’utilisation et d’entretien ;</a:t>
            </a:r>
          </a:p>
          <a:p>
            <a:r>
              <a:rPr lang="fr-FR" sz="1400" dirty="0"/>
              <a:t>Les détériorations ou défauts provoqués lors de la livraison, de l’installation ou du montage, par le distributeur, l’installateur ou le consommateur ;</a:t>
            </a:r>
          </a:p>
          <a:p>
            <a:r>
              <a:rPr lang="fr-FR" sz="1400" dirty="0"/>
              <a:t>Les défauts d’aspect visibles lors de la livraison du produit ;</a:t>
            </a:r>
          </a:p>
          <a:p>
            <a:r>
              <a:rPr lang="fr-FR" sz="1400" dirty="0"/>
              <a:t>Les modifications d’aspect du produit consécutives à l’usage, en particulier pour les éléments soumis à l’usure ;</a:t>
            </a:r>
          </a:p>
          <a:p>
            <a:r>
              <a:rPr lang="fr-FR" sz="1400" dirty="0"/>
              <a:t>Les produits qui ont été entreposés dans des conditions inadaptées ;</a:t>
            </a:r>
          </a:p>
          <a:p>
            <a:endParaRPr lang="fr-FR" sz="1400" dirty="0"/>
          </a:p>
          <a:p>
            <a:pPr marL="0" indent="0">
              <a:buNone/>
            </a:pPr>
            <a:r>
              <a:rPr lang="fr-FR" sz="1400" dirty="0"/>
              <a:t>Délais de la garantie :</a:t>
            </a:r>
          </a:p>
          <a:p>
            <a:r>
              <a:rPr lang="fr-FR" sz="1400" dirty="0"/>
              <a:t>La garantie couvre les pièces reconnues défectueuses par FORESTA, résultant, par exemple, de vices de fabrication.</a:t>
            </a:r>
          </a:p>
          <a:p>
            <a:endParaRPr lang="fr-FR" sz="1400" dirty="0"/>
          </a:p>
          <a:p>
            <a:pPr marL="0" indent="0">
              <a:buNone/>
            </a:pPr>
            <a:r>
              <a:rPr lang="fr-FR" sz="1400" dirty="0"/>
              <a:t>Demande de garantie :</a:t>
            </a:r>
          </a:p>
          <a:p>
            <a:r>
              <a:rPr lang="fr-FR" sz="1400" dirty="0"/>
              <a:t>Toute demande de garantie doit être formulée au revendeur uniquement ;</a:t>
            </a:r>
          </a:p>
          <a:p>
            <a:r>
              <a:rPr lang="fr-FR" sz="1400" dirty="0"/>
              <a:t>Accompagner votre demande d’une description écrite et claire de l’avarie constatée, ainsi que de photos claires, précises et détaillées.</a:t>
            </a:r>
          </a:p>
          <a:p>
            <a:endParaRPr lang="fr-FR" sz="1400" dirty="0"/>
          </a:p>
          <a:p>
            <a:pPr marL="0" indent="0">
              <a:buNone/>
            </a:pPr>
            <a:endParaRPr lang="fr-FR" sz="1400" dirty="0"/>
          </a:p>
          <a:p>
            <a:endParaRPr lang="fr-FR" sz="1400" dirty="0"/>
          </a:p>
          <a:p>
            <a:endParaRPr lang="fr-FR" sz="1400" dirty="0"/>
          </a:p>
          <a:p>
            <a:endParaRPr lang="fr-FR" sz="1400" dirty="0"/>
          </a:p>
          <a:p>
            <a:pPr marL="0" indent="0">
              <a:buNone/>
            </a:pPr>
            <a:endParaRPr lang="fr-FR" sz="1400" dirty="0"/>
          </a:p>
          <a:p>
            <a:pPr marL="0" indent="0">
              <a:buNone/>
            </a:pPr>
            <a:endParaRPr lang="fr-FR" sz="1400" dirty="0"/>
          </a:p>
        </p:txBody>
      </p:sp>
      <p:sp>
        <p:nvSpPr>
          <p:cNvPr id="3" name="Espace réservé du numéro de diapositive 2"/>
          <p:cNvSpPr>
            <a:spLocks noGrp="1"/>
          </p:cNvSpPr>
          <p:nvPr>
            <p:ph type="sldNum" sz="quarter" idx="12"/>
          </p:nvPr>
        </p:nvSpPr>
        <p:spPr/>
        <p:txBody>
          <a:bodyPr/>
          <a:lstStyle/>
          <a:p>
            <a:fld id="{9EB6B206-CF49-40AC-9FE9-364D3304FD83}" type="slidenum">
              <a:rPr lang="fr-FR" smtClean="0"/>
              <a:t>7</a:t>
            </a:fld>
            <a:endParaRPr lang="fr-FR"/>
          </a:p>
        </p:txBody>
      </p:sp>
    </p:spTree>
    <p:extLst>
      <p:ext uri="{BB962C8B-B14F-4D97-AF65-F5344CB8AC3E}">
        <p14:creationId xmlns:p14="http://schemas.microsoft.com/office/powerpoint/2010/main" val="860026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r>
              <a:rPr lang="fr-FR" sz="3200" dirty="0"/>
              <a:t>IMPORTANT</a:t>
            </a:r>
          </a:p>
        </p:txBody>
      </p:sp>
      <p:sp>
        <p:nvSpPr>
          <p:cNvPr id="5" name="Espace réservé du contenu 2"/>
          <p:cNvSpPr>
            <a:spLocks noGrp="1"/>
          </p:cNvSpPr>
          <p:nvPr>
            <p:ph idx="1"/>
          </p:nvPr>
        </p:nvSpPr>
        <p:spPr>
          <a:xfrm>
            <a:off x="457200" y="908720"/>
            <a:ext cx="8229600" cy="5217443"/>
          </a:xfrm>
        </p:spPr>
        <p:txBody>
          <a:bodyPr>
            <a:normAutofit/>
          </a:bodyPr>
          <a:lstStyle/>
          <a:p>
            <a:pPr marL="0" indent="0">
              <a:buNone/>
            </a:pPr>
            <a:endParaRPr lang="fr-FR" sz="1400" dirty="0"/>
          </a:p>
          <a:p>
            <a:pPr marL="0" indent="0" algn="just">
              <a:buNone/>
            </a:pPr>
            <a:r>
              <a:rPr lang="fr-FR" sz="1600" b="1" u="sng" dirty="0"/>
              <a:t>A NOTER</a:t>
            </a:r>
            <a:r>
              <a:rPr lang="fr-FR" sz="1600" b="1" dirty="0"/>
              <a:t> : </a:t>
            </a:r>
            <a:endParaRPr lang="fr-FR" sz="1400" b="1" dirty="0"/>
          </a:p>
          <a:p>
            <a:pPr algn="just"/>
            <a:r>
              <a:rPr lang="fr-FR" sz="1400" dirty="0"/>
              <a:t>L’ habillage </a:t>
            </a:r>
            <a:r>
              <a:rPr lang="fr-FR" sz="1400" b="1" dirty="0"/>
              <a:t>HAB 2418 BN </a:t>
            </a:r>
            <a:r>
              <a:rPr lang="fr-FR" sz="1400" dirty="0"/>
              <a:t>est livré en bois brut, sans protection. Pour assurer une protection maximale des pièces en bois contre les risques liés aux intempéries, à l ‘eau, à la poussière et l’usure, il faut, </a:t>
            </a:r>
            <a:r>
              <a:rPr lang="fr-FR" sz="1400" b="1" dirty="0"/>
              <a:t>impérativement</a:t>
            </a:r>
            <a:r>
              <a:rPr lang="fr-FR" sz="1400" dirty="0"/>
              <a:t>, appliquer systématiquement une lasure (non fournie) sur  l’ensemble des pièces. Avant d’appliquer celle-ci, il est recommandé de supprimer les impuretés du produit.</a:t>
            </a:r>
          </a:p>
          <a:p>
            <a:pPr algn="just"/>
            <a:r>
              <a:rPr lang="fr-FR" sz="1400" dirty="0"/>
              <a:t>Le bois est un élément naturel, des pièces peuvent être courbées et/ou tordues légèrement. Lors de la construction de l’habillage </a:t>
            </a:r>
            <a:r>
              <a:rPr lang="fr-FR" sz="1400" b="1" dirty="0"/>
              <a:t>HAB 2418 BN </a:t>
            </a:r>
            <a:r>
              <a:rPr lang="fr-FR" sz="1400" dirty="0"/>
              <a:t>il est souhaitable de les replanifier avant.</a:t>
            </a:r>
          </a:p>
          <a:p>
            <a:pPr algn="just"/>
            <a:r>
              <a:rPr lang="fr-FR" sz="1400" dirty="0"/>
              <a:t>Il est recommandé d’appliquer un traitement tous les ans afin de garder la teinte du bois et augmenter sa longévité.</a:t>
            </a:r>
          </a:p>
          <a:p>
            <a:pPr algn="just"/>
            <a:r>
              <a:rPr lang="fr-FR" sz="1400" dirty="0"/>
              <a:t>Utiliser un traitement ou une lasure adaptée au bois,</a:t>
            </a:r>
          </a:p>
          <a:p>
            <a:pPr algn="just"/>
            <a:r>
              <a:rPr lang="fr-FR" sz="1400" dirty="0"/>
              <a:t>Vérifier régulièrement l’état de la structure,</a:t>
            </a:r>
          </a:p>
          <a:p>
            <a:pPr algn="just"/>
            <a:r>
              <a:rPr lang="fr-FR" sz="1400" dirty="0"/>
              <a:t>Protéger le produit en hiver,</a:t>
            </a:r>
          </a:p>
          <a:p>
            <a:pPr algn="just"/>
            <a:r>
              <a:rPr lang="fr-FR" sz="1400" dirty="0"/>
              <a:t>Enlever les feuilles, les branches, les impuretés qui se seraient déposées.</a:t>
            </a:r>
          </a:p>
          <a:p>
            <a:pPr algn="just"/>
            <a:r>
              <a:rPr lang="fr-FR" sz="1400" dirty="0"/>
              <a:t>L’habillage </a:t>
            </a:r>
            <a:r>
              <a:rPr lang="fr-FR" sz="1400" b="1" dirty="0"/>
              <a:t>HAB 2418 BN</a:t>
            </a:r>
            <a:r>
              <a:rPr lang="fr-FR" sz="1400" dirty="0"/>
              <a:t> est réalisé à partir d’un bois naturel, face à cela nous ne pouvons garantir </a:t>
            </a:r>
          </a:p>
          <a:p>
            <a:pPr marL="0" indent="0" algn="just">
              <a:buNone/>
            </a:pPr>
            <a:r>
              <a:rPr lang="fr-FR" sz="1400" dirty="0"/>
              <a:t>         l’ évolution de son aspect, ni l’apparition de défauts.</a:t>
            </a:r>
          </a:p>
          <a:p>
            <a:pPr algn="just"/>
            <a:r>
              <a:rPr lang="fr-FR" sz="1400" dirty="0"/>
              <a:t>Le fabricant ne peut être tenu pour responsable de cet état de fait et des dégâts engendrés chez son propriétaire ou à l’extérieur de la propriété de celui-ci.</a:t>
            </a:r>
          </a:p>
          <a:p>
            <a:pPr marL="0" indent="0">
              <a:buNone/>
            </a:pPr>
            <a:endParaRPr lang="fr-FR" sz="1400" dirty="0"/>
          </a:p>
          <a:p>
            <a:pPr marL="0" indent="0">
              <a:buNone/>
            </a:pPr>
            <a:endParaRPr lang="fr-FR" sz="1400" dirty="0"/>
          </a:p>
        </p:txBody>
      </p:sp>
      <p:sp>
        <p:nvSpPr>
          <p:cNvPr id="3" name="Espace réservé du numéro de diapositive 2"/>
          <p:cNvSpPr>
            <a:spLocks noGrp="1"/>
          </p:cNvSpPr>
          <p:nvPr>
            <p:ph type="sldNum" sz="quarter" idx="12"/>
          </p:nvPr>
        </p:nvSpPr>
        <p:spPr/>
        <p:txBody>
          <a:bodyPr/>
          <a:lstStyle/>
          <a:p>
            <a:fld id="{9EB6B206-CF49-40AC-9FE9-364D3304FD83}" type="slidenum">
              <a:rPr lang="fr-FR" smtClean="0"/>
              <a:t>8</a:t>
            </a:fld>
            <a:endParaRPr lang="fr-FR"/>
          </a:p>
        </p:txBody>
      </p:sp>
    </p:spTree>
    <p:extLst>
      <p:ext uri="{BB962C8B-B14F-4D97-AF65-F5344CB8AC3E}">
        <p14:creationId xmlns:p14="http://schemas.microsoft.com/office/powerpoint/2010/main" val="468950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FBF9F2C-EF42-4E86-9598-5A0860C4296D}"/>
              </a:ext>
            </a:extLst>
          </p:cNvPr>
          <p:cNvSpPr>
            <a:spLocks noGrp="1"/>
          </p:cNvSpPr>
          <p:nvPr>
            <p:ph type="sldNum" sz="quarter" idx="12"/>
          </p:nvPr>
        </p:nvSpPr>
        <p:spPr/>
        <p:txBody>
          <a:bodyPr/>
          <a:lstStyle/>
          <a:p>
            <a:fld id="{9EB6B206-CF49-40AC-9FE9-364D3304FD83}" type="slidenum">
              <a:rPr lang="fr-FR" smtClean="0"/>
              <a:t>9</a:t>
            </a:fld>
            <a:endParaRPr lang="fr-FR"/>
          </a:p>
        </p:txBody>
      </p:sp>
      <p:pic>
        <p:nvPicPr>
          <p:cNvPr id="5" name="Image 4">
            <a:extLst>
              <a:ext uri="{FF2B5EF4-FFF2-40B4-BE49-F238E27FC236}">
                <a16:creationId xmlns:a16="http://schemas.microsoft.com/office/drawing/2014/main" id="{2F935ED4-39FD-4853-9045-9347113768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7839" y="827296"/>
            <a:ext cx="6468322" cy="5203408"/>
          </a:xfrm>
          <a:prstGeom prst="rect">
            <a:avLst/>
          </a:prstGeom>
        </p:spPr>
      </p:pic>
    </p:spTree>
    <p:extLst>
      <p:ext uri="{BB962C8B-B14F-4D97-AF65-F5344CB8AC3E}">
        <p14:creationId xmlns:p14="http://schemas.microsoft.com/office/powerpoint/2010/main" val="411766612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4917</TotalTime>
  <Words>2042</Words>
  <Application>Microsoft Office PowerPoint</Application>
  <PresentationFormat>Affichage à l'écran (4:3)</PresentationFormat>
  <Paragraphs>138</Paragraphs>
  <Slides>13</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Calibri</vt:lpstr>
      <vt:lpstr>Century Gothic</vt:lpstr>
      <vt:lpstr>Thème Office</vt:lpstr>
      <vt:lpstr>HABILLAGE BOIS POUR SPAS GONFLABLES  &amp; PISCINES GONFLABLES  Réf : HAB 2418 BN</vt:lpstr>
      <vt:lpstr>HABILLAGE BOIS POUR SPAS &amp; PISCINES Réf : HAB 2418 BN</vt:lpstr>
      <vt:lpstr>HABILLAGE BOIS POUR SPAS &amp; PISCINES Réf : HAB 2418 BN</vt:lpstr>
      <vt:lpstr>IMPORTANT</vt:lpstr>
      <vt:lpstr>IMPORTANT</vt:lpstr>
      <vt:lpstr>IMPORTANT</vt:lpstr>
      <vt:lpstr>INFORMATIONS COMPLEMENTAIRES</vt:lpstr>
      <vt:lpstr>IMPORTANT</vt:lpstr>
      <vt:lpstr>Présentation PowerPoint</vt:lpstr>
      <vt:lpstr>PIÈCES DÉTACHÉES</vt:lpstr>
      <vt:lpstr>ETAPE 1</vt:lpstr>
      <vt:lpstr>Présentation PowerPoint</vt:lpstr>
      <vt:lpstr>Maj :211220_RR_V1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rodophe roux</dc:creator>
  <cp:lastModifiedBy>ROUX Rodolphe</cp:lastModifiedBy>
  <cp:revision>141</cp:revision>
  <cp:lastPrinted>2016-02-18T15:09:29Z</cp:lastPrinted>
  <dcterms:created xsi:type="dcterms:W3CDTF">2014-12-03T14:34:22Z</dcterms:created>
  <dcterms:modified xsi:type="dcterms:W3CDTF">2021-12-20T17:39:45Z</dcterms:modified>
</cp:coreProperties>
</file>